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38" r:id="rId5"/>
    <p:sldId id="260" r:id="rId6"/>
    <p:sldId id="370" r:id="rId7"/>
    <p:sldId id="349" r:id="rId8"/>
    <p:sldId id="410" r:id="rId9"/>
    <p:sldId id="409" r:id="rId10"/>
    <p:sldId id="407" r:id="rId11"/>
    <p:sldId id="424" r:id="rId12"/>
    <p:sldId id="404" r:id="rId13"/>
    <p:sldId id="416" r:id="rId14"/>
    <p:sldId id="372" r:id="rId15"/>
    <p:sldId id="408" r:id="rId16"/>
    <p:sldId id="420" r:id="rId17"/>
    <p:sldId id="422" r:id="rId18"/>
    <p:sldId id="411" r:id="rId19"/>
    <p:sldId id="423" r:id="rId20"/>
    <p:sldId id="431" r:id="rId21"/>
    <p:sldId id="432" r:id="rId22"/>
    <p:sldId id="433" r:id="rId23"/>
    <p:sldId id="435" r:id="rId24"/>
    <p:sldId id="429" r:id="rId25"/>
    <p:sldId id="437" r:id="rId26"/>
    <p:sldId id="436" r:id="rId27"/>
    <p:sldId id="439" r:id="rId28"/>
    <p:sldId id="412" r:id="rId29"/>
    <p:sldId id="413" r:id="rId30"/>
    <p:sldId id="421" r:id="rId31"/>
    <p:sldId id="414" r:id="rId32"/>
    <p:sldId id="415" r:id="rId33"/>
    <p:sldId id="395" r:id="rId34"/>
    <p:sldId id="329" r:id="rId35"/>
    <p:sldId id="382" r:id="rId36"/>
    <p:sldId id="354" r:id="rId37"/>
    <p:sldId id="383" r:id="rId38"/>
    <p:sldId id="405" r:id="rId39"/>
    <p:sldId id="300" r:id="rId40"/>
    <p:sldId id="402" r:id="rId41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486"/>
    <a:srgbClr val="BF9101"/>
    <a:srgbClr val="ED7D31"/>
    <a:srgbClr val="5B9BD5"/>
    <a:srgbClr val="C5E0B4"/>
    <a:srgbClr val="C00000"/>
    <a:srgbClr val="70AD47"/>
    <a:srgbClr val="C11434"/>
    <a:srgbClr val="0000FF"/>
    <a:srgbClr val="C3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5214" autoAdjust="0"/>
  </p:normalViewPr>
  <p:slideViewPr>
    <p:cSldViewPr snapToGrid="0" snapToObjects="1" showGuides="1">
      <p:cViewPr>
        <p:scale>
          <a:sx n="150" d="100"/>
          <a:sy n="150" d="100"/>
        </p:scale>
        <p:origin x="-188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7DC8E5-518B-B844-8AFB-6138BA9A4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2BC96-2569-1E47-9CC8-C432D6117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E1D02ED-AB60-1146-B810-37D04719C00C}" type="datetimeFigureOut">
              <a:rPr kumimoji="1" lang="ko-KR" altLang="en-US" smtClean="0"/>
              <a:t>2021-08-30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3A96D-1584-EA48-B2BB-8BF7186DC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FB54-431F-D746-BB23-DCDB0D14B6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8BB47E1-FB9F-5742-AEB0-90D6B96129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970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68BBFCC2-75FE-9347-A155-69776C04C6EA}" type="datetimeFigureOut">
              <a:rPr kumimoji="1" lang="ko-KR" altLang="en-US" smtClean="0"/>
              <a:t>2021-08-30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DDDC0143-43CC-3944-A7FC-88D98359344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4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94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82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NVM</a:t>
            </a:r>
            <a:r>
              <a:rPr kumimoji="1" lang="ko-KR" altLang="en-US" dirty="0"/>
              <a:t>을 효과적으로 이용할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19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16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989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084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830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5922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1399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9068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827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outline</a:t>
            </a:r>
            <a:r>
              <a:rPr lang="en-US" altLang="ko-KR" baseline="0" dirty="0"/>
              <a:t> on my talk.</a:t>
            </a:r>
          </a:p>
          <a:p>
            <a:r>
              <a:rPr lang="en-US" altLang="ko-KR" baseline="0" dirty="0"/>
              <a:t>First, I will describe garbage Collection overhead in SSDs and Multi-Streamed SSD</a:t>
            </a:r>
          </a:p>
          <a:p>
            <a:r>
              <a:rPr lang="en-US" altLang="ko-KR" baseline="0" dirty="0"/>
              <a:t>Then, the details of </a:t>
            </a:r>
            <a:r>
              <a:rPr lang="en-US" altLang="ko-KR" baseline="0" dirty="0" err="1"/>
              <a:t>PCStream</a:t>
            </a:r>
            <a:r>
              <a:rPr lang="en-US" altLang="ko-KR" baseline="0" dirty="0"/>
              <a:t> design and analysis results are presented. </a:t>
            </a:r>
          </a:p>
          <a:p>
            <a:r>
              <a:rPr lang="en-US" altLang="ko-KR" baseline="0" dirty="0"/>
              <a:t>Finally, I will conclude my talk.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42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0830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802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3951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478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7175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303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4180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7389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083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76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86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28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082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96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17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So, </a:t>
            </a:r>
            <a:r>
              <a:rPr lang="en-US" altLang="ko-KR" baseline="0" dirty="0"/>
              <a:t>I will describe garbage Collection overhead in SSDs </a:t>
            </a:r>
          </a:p>
          <a:p>
            <a:r>
              <a:rPr lang="en" altLang="ko-KR" sz="1300" dirty="0"/>
              <a:t>As you all know, GC copies valid pages and reclaims free space.</a:t>
            </a:r>
            <a:br>
              <a:rPr lang="en" altLang="ko-KR" dirty="0"/>
            </a:br>
            <a:r>
              <a:rPr lang="en" altLang="ko-KR" sz="1300" dirty="0"/>
              <a:t>This results in write amplification, which has a significant impact on life and performance.</a:t>
            </a:r>
          </a:p>
          <a:p>
            <a:r>
              <a:rPr lang="en" altLang="ko-KR" sz="1300" dirty="0"/>
              <a:t>To reduce this overhead, a lot of research has been done in the past and there are examples A and B.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9682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300" dirty="0"/>
              <a:t>Let me begin my presentation.</a:t>
            </a:r>
          </a:p>
          <a:p>
            <a:r>
              <a:rPr lang="en-US" altLang="ko-KR" sz="1300" dirty="0"/>
              <a:t>Today I will give a presentation on “</a:t>
            </a:r>
            <a:r>
              <a:rPr kumimoji="1" lang="en-US" altLang="ko-KR" dirty="0">
                <a:ea typeface="GungSeo" pitchFamily="2" charset="-127"/>
              </a:rPr>
              <a:t>Fully Automatic Stream Management for Multi-Streamed SSDs Using Program Contexts</a:t>
            </a:r>
            <a:r>
              <a:rPr lang="en-US" altLang="ko-KR" sz="1300" dirty="0"/>
              <a:t>”</a:t>
            </a:r>
            <a:endParaRPr lang="ko-KR" altLang="ko-KR" sz="13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800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NVM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DRAM</a:t>
            </a:r>
            <a:r>
              <a:rPr kumimoji="1" lang="ko-KR" altLang="en-US" dirty="0"/>
              <a:t>보다 용량이 크고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보다 속도가 빠르다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영구적인 데이터를 접근할 때 메모리에 접근할 때처럼 </a:t>
            </a:r>
            <a:r>
              <a:rPr kumimoji="1" lang="en-US" altLang="ko-KR" dirty="0"/>
              <a:t>byte</a:t>
            </a:r>
            <a:r>
              <a:rPr kumimoji="1" lang="ko-KR" altLang="en-US" dirty="0"/>
              <a:t>단위로 접근이 가능하다 그래서 메모리와 스토리지 간의 페이지 블록 단위의 접근을 없앨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3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283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653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097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802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DRAM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PCM, NAND</a:t>
            </a:r>
            <a:r>
              <a:rPr kumimoji="1" lang="ko-KR" altLang="en-US" dirty="0"/>
              <a:t>간의 속도차이가 몇배가 나는지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143-43CC-3944-A7FC-88D98359344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911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21" y="5323438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A6465-DD89-2D41-B90C-863A5ACA2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F95ED-5F71-0D4E-A4D1-48CDEA1509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921" y="114036"/>
            <a:ext cx="395681" cy="39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68FF0-CBC5-6948-B371-BDA4F3D610B4}"/>
              </a:ext>
            </a:extLst>
          </p:cNvPr>
          <p:cNvSpPr txBox="1"/>
          <p:nvPr userDrawn="1"/>
        </p:nvSpPr>
        <p:spPr>
          <a:xfrm>
            <a:off x="486602" y="152070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1A51A631-FD00-7049-AFDF-E51772332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5C4E-FB45-1C47-AE72-F4E8831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D1508-6B5A-FD4C-A8EC-0C37C0B5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3D7BD-DBE7-3241-83A9-4F7BB0D0D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BA6B7-CF46-BF4E-942F-F3E00B67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724B8-0670-A347-A2D7-06DFF4C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C045-BB16-A146-9A21-096B823E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1114-3FAD-6E4F-9C06-A89B39CB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B3350-9826-5543-AD5E-FAB9D334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E009-7174-264B-B5F2-9CE5108B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543B9-73E6-C940-A143-E781FBFF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BB49D-01D4-4C43-B3A4-6316BDE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22DEE-1338-DD48-8D70-408CC0A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62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F540-462D-DF49-BC9A-36922D9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4CA8D-3DCD-D941-A11C-9E10F0439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2192-8AA0-7740-8002-0C7984A7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029D-90FF-0042-9A75-AD5073B3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81F19-5A72-384F-B476-AD06F0C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2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F0A3E-46FF-414E-BEBE-E70E32AB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98D69-70F2-8947-BBF7-BC8FA774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F917-E762-7B4A-AE5D-EA64E2DE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184D-6B98-4D44-87DD-445E9AEB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B8CE-F318-BE47-818F-DF07E53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87D7DE-1B89-9D4D-B194-AC3EE165D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78"/>
            <a:ext cx="12191999" cy="5999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D9F9A-1F96-EE43-AD77-3DF017354DB2}"/>
              </a:ext>
            </a:extLst>
          </p:cNvPr>
          <p:cNvSpPr/>
          <p:nvPr userDrawn="1"/>
        </p:nvSpPr>
        <p:spPr>
          <a:xfrm>
            <a:off x="0" y="477078"/>
            <a:ext cx="12192000" cy="599922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15D765-0DA1-A843-9082-DA8224C3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1" y="2589290"/>
            <a:ext cx="5938687" cy="1185039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F8BA7-6440-2A42-8984-D87A1956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9948" y="5226334"/>
            <a:ext cx="5938687" cy="973084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B84C-38B6-324A-899E-C84C00B6A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11560" y="47129"/>
            <a:ext cx="395681" cy="394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677ED-D2EC-BB49-B0E9-72F06CCF80F6}"/>
              </a:ext>
            </a:extLst>
          </p:cNvPr>
          <p:cNvSpPr txBox="1"/>
          <p:nvPr userDrawn="1"/>
        </p:nvSpPr>
        <p:spPr>
          <a:xfrm>
            <a:off x="9907241" y="85163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A29191C-E9FA-6345-95AF-4D270BD00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" y="651876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843C-A0EB-874A-B691-669214E3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A330-B061-A746-BC91-4E9EA3E4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7D6D-B766-F449-836E-C4201A0B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B6C4-1533-4341-9AA3-74880C65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D0CF3-FB10-BA48-ADC7-D5A6C77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83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5408-4534-524A-8CB2-0CA31B55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2D8AB-3529-C84E-AF22-91E51F2F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A966D-B895-2A4F-BB7F-324F45F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1B9CE-4A21-E04E-BD7E-312D8618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C42DD-FF4F-BB47-9339-F67CCC9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8AC9-D777-FE4B-8B5D-6EBA34F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85DE1-7A1F-8D42-AB87-4161E2F2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6AB-E1C7-5045-B728-3B4E80BD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66976-95A6-AB45-92F2-45A2BB96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3CAA0-2E0C-0740-9812-8EAD4A8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BDE8C-60B5-694C-8BB9-5639DE63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02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3743-C736-C04B-AD86-AFA339EF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95CE9-0443-B74D-AA39-60110E0F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5381-B4FF-7944-AE94-F4406ACA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37236-4106-8E43-9A0F-BE15AD761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2C244D-DF9E-3541-93DA-5C2C195E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6D6F8-E7D0-2A45-841E-CFBEFD36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AEE90-EE56-1C46-AC00-A585C24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DE480-0C13-DB4B-91E5-C4C3568B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8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D0A98-9713-1546-85B2-980BBD97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 anchor="ctr">
            <a:normAutofit/>
          </a:bodyPr>
          <a:lstStyle>
            <a:lvl1pPr>
              <a:defRPr sz="20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417EA-B8EE-7143-BA3E-5D414D8A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211"/>
            <a:ext cx="2743200" cy="2958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1E04B2-50B1-F345-A5F2-9019B6DE1370}"/>
              </a:ext>
            </a:extLst>
          </p:cNvPr>
          <p:cNvCxnSpPr>
            <a:cxnSpLocks/>
          </p:cNvCxnSpPr>
          <p:nvPr userDrawn="1"/>
        </p:nvCxnSpPr>
        <p:spPr>
          <a:xfrm>
            <a:off x="0" y="538843"/>
            <a:ext cx="45148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31237ED-2E43-E247-870D-A9BD16A03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96603"/>
            <a:ext cx="395681" cy="39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7CD0-29D3-514E-8DDF-4AFA937C4732}"/>
              </a:ext>
            </a:extLst>
          </p:cNvPr>
          <p:cNvSpPr txBox="1"/>
          <p:nvPr userDrawn="1"/>
        </p:nvSpPr>
        <p:spPr>
          <a:xfrm>
            <a:off x="9928367" y="134637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FB0CFBD1-9027-854A-97B6-2125F783E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0211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5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2AEC8-454F-A54A-A400-44751CB7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667E6-5B21-FA40-B6EC-563CB8C5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3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0DFD-D787-514D-94BA-295AD54B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DF94C-45EA-5948-8AA6-73836A826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2686" y="39455"/>
            <a:ext cx="395681" cy="39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74C2-40AE-F74C-830F-BEE8D5A9F447}"/>
              </a:ext>
            </a:extLst>
          </p:cNvPr>
          <p:cNvSpPr txBox="1"/>
          <p:nvPr userDrawn="1"/>
        </p:nvSpPr>
        <p:spPr>
          <a:xfrm>
            <a:off x="9928367" y="7748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 Lab.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ë¨êµ­ë ê³ íì§ ë¡ê³ ì ëí ì´ë¯¸ì§ ê²ìê²°ê³¼">
            <a:extLst>
              <a:ext uri="{FF2B5EF4-FFF2-40B4-BE49-F238E27FC236}">
                <a16:creationId xmlns:a16="http://schemas.microsoft.com/office/drawing/2014/main" id="{33C817AD-2FEF-BE41-B460-CDDB2BF65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6" y="6562139"/>
            <a:ext cx="1319130" cy="2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46568-00BF-B648-904D-6DD7AB632C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2FFFE-8A52-E048-8502-A7B994EC867A}"/>
              </a:ext>
            </a:extLst>
          </p:cNvPr>
          <p:cNvSpPr txBox="1"/>
          <p:nvPr userDrawn="1"/>
        </p:nvSpPr>
        <p:spPr>
          <a:xfrm>
            <a:off x="6591444" y="724277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Contents</a:t>
            </a:r>
            <a:endParaRPr kumimoji="1" lang="ko-KR" altLang="en-US" sz="2800" b="1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993C93-8954-6944-9C05-C1210655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262" y="1359602"/>
            <a:ext cx="4508500" cy="4449763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6207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AB072-4FBE-564A-8853-71D540F7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E07ED-FD7C-354D-96D8-4A969F64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B2EE-E8B5-2849-94D5-6BC97BB91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061E-6307-C445-AA37-12801B0B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AC0DC-1CAD-A841-BD24-64B821F9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E9C-B188-D646-AA46-64DB2324B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6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3.png"/><Relationship Id="rId5" Type="http://schemas.openxmlformats.org/officeDocument/2006/relationships/image" Target="../media/image29.png"/><Relationship Id="rId10" Type="http://schemas.openxmlformats.org/officeDocument/2006/relationships/image" Target="../media/image32.jpe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3.png"/><Relationship Id="rId5" Type="http://schemas.openxmlformats.org/officeDocument/2006/relationships/image" Target="../media/image29.png"/><Relationship Id="rId10" Type="http://schemas.openxmlformats.org/officeDocument/2006/relationships/image" Target="../media/image32.jpeg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3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3.png"/><Relationship Id="rId18" Type="http://schemas.openxmlformats.org/officeDocument/2006/relationships/image" Target="../media/image50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32.jpe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6.sv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6.sv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MAX : A Multicore-Accelerated File System </a:t>
            </a:r>
            <a:br>
              <a:rPr kumimoji="1" lang="en-US" altLang="ko-KR" sz="3600"/>
            </a:br>
            <a:r>
              <a:rPr kumimoji="1" lang="en-US" altLang="ko-KR" sz="3600"/>
              <a:t>for Flash Storage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2021. 08. 30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Xiaojian Liao, Youyou Lu, Erci Xu, Jiwu Shu,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In 2021 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Annual Technical Conference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pic>
        <p:nvPicPr>
          <p:cNvPr id="1026" name="Picture 2" descr="PSD부터 FRAMER까지. _UI 플랫폼이 PSD에서 스케치로 변했을 때, 인터랙션 디자이너의… | by Minseon Keem |  Medium">
            <a:extLst>
              <a:ext uri="{FF2B5EF4-FFF2-40B4-BE49-F238E27FC236}">
                <a16:creationId xmlns:a16="http://schemas.microsoft.com/office/drawing/2014/main" id="{FFB55DE0-2E15-46D6-9F88-2DF20743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18" y="674170"/>
            <a:ext cx="692698" cy="69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C360D9-83EB-49A7-885F-AB43CBEFACA3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 What are the reasons for causing CPU overhead?</a:t>
            </a:r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95979-1C53-444B-AFAB-BA4B5EFE5E6E}"/>
              </a:ext>
            </a:extLst>
          </p:cNvPr>
          <p:cNvSpPr txBox="1"/>
          <p:nvPr/>
        </p:nvSpPr>
        <p:spPr>
          <a:xfrm>
            <a:off x="7400685" y="1972131"/>
            <a:ext cx="3706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Cache coherence on the </a:t>
            </a:r>
            <a:r>
              <a:rPr lang="en-US" altLang="ko-KR" sz="2000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 lock counter value</a:t>
            </a:r>
            <a:endParaRPr lang="ko-KR" altLang="en-US" sz="2000" b="1" i="1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5FEFF-1B12-4536-936C-FFDB52DAE07D}"/>
              </a:ext>
            </a:extLst>
          </p:cNvPr>
          <p:cNvSpPr txBox="1"/>
          <p:nvPr/>
        </p:nvSpPr>
        <p:spPr>
          <a:xfrm>
            <a:off x="7400685" y="3111982"/>
            <a:ext cx="4680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Serialization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accessing</a:t>
            </a:r>
          </a:p>
          <a:p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three radix trees</a:t>
            </a: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(FS metadata, File metadata, File data)</a:t>
            </a:r>
            <a:endParaRPr lang="ko-KR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C4991F-FC37-4423-A13A-CB0681A513D6}"/>
              </a:ext>
            </a:extLst>
          </p:cNvPr>
          <p:cNvSpPr txBox="1"/>
          <p:nvPr/>
        </p:nvSpPr>
        <p:spPr>
          <a:xfrm>
            <a:off x="7400685" y="4712473"/>
            <a:ext cx="4153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logical space allocator</a:t>
            </a:r>
            <a:endParaRPr lang="ko-KR" altLang="en-US" sz="2000" b="1" i="1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008987-EB99-444B-B318-12F85CDEB1A4}"/>
              </a:ext>
            </a:extLst>
          </p:cNvPr>
          <p:cNvSpPr txBox="1"/>
          <p:nvPr/>
        </p:nvSpPr>
        <p:spPr>
          <a:xfrm>
            <a:off x="1084749" y="2095242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Concurrency Control</a:t>
            </a:r>
            <a:endParaRPr kumimoji="1"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F98A61-436D-4420-8AF6-EC8D9591895A}"/>
              </a:ext>
            </a:extLst>
          </p:cNvPr>
          <p:cNvSpPr/>
          <p:nvPr/>
        </p:nvSpPr>
        <p:spPr>
          <a:xfrm>
            <a:off x="1084749" y="3204316"/>
            <a:ext cx="24609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In-Memory</a:t>
            </a:r>
          </a:p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Structure</a:t>
            </a:r>
            <a:endParaRPr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3F6E0D-F8A5-4610-B99B-4A36A2B4D959}"/>
              </a:ext>
            </a:extLst>
          </p:cNvPr>
          <p:cNvSpPr/>
          <p:nvPr/>
        </p:nvSpPr>
        <p:spPr>
          <a:xfrm>
            <a:off x="1084749" y="4701397"/>
            <a:ext cx="2735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Allocation</a:t>
            </a:r>
            <a:endParaRPr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오른쪽 화살표[R] 13">
            <a:extLst>
              <a:ext uri="{FF2B5EF4-FFF2-40B4-BE49-F238E27FC236}">
                <a16:creationId xmlns:a16="http://schemas.microsoft.com/office/drawing/2014/main" id="{7DE92280-D066-43C7-8D34-CD541AE55CC3}"/>
              </a:ext>
            </a:extLst>
          </p:cNvPr>
          <p:cNvSpPr/>
          <p:nvPr/>
        </p:nvSpPr>
        <p:spPr>
          <a:xfrm>
            <a:off x="5130800" y="1921676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오른쪽 화살표[R] 18">
            <a:extLst>
              <a:ext uri="{FF2B5EF4-FFF2-40B4-BE49-F238E27FC236}">
                <a16:creationId xmlns:a16="http://schemas.microsoft.com/office/drawing/2014/main" id="{98E04DCD-E266-4458-AA91-14AE5B11CAD7}"/>
              </a:ext>
            </a:extLst>
          </p:cNvPr>
          <p:cNvSpPr/>
          <p:nvPr/>
        </p:nvSpPr>
        <p:spPr>
          <a:xfrm>
            <a:off x="5130799" y="3184637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오른쪽 화살표[R] 20">
            <a:extLst>
              <a:ext uri="{FF2B5EF4-FFF2-40B4-BE49-F238E27FC236}">
                <a16:creationId xmlns:a16="http://schemas.microsoft.com/office/drawing/2014/main" id="{10D18E68-EFEA-46AD-98A5-624FC1590DA5}"/>
              </a:ext>
            </a:extLst>
          </p:cNvPr>
          <p:cNvSpPr/>
          <p:nvPr/>
        </p:nvSpPr>
        <p:spPr>
          <a:xfrm>
            <a:off x="5130798" y="4533486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880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8505CD-8649-4207-B5C3-B31C35596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32" b="13327"/>
          <a:stretch/>
        </p:blipFill>
        <p:spPr>
          <a:xfrm>
            <a:off x="257175" y="1495349"/>
            <a:ext cx="6701518" cy="3615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77642B-3574-44EB-989A-3E53518D8D07}"/>
              </a:ext>
            </a:extLst>
          </p:cNvPr>
          <p:cNvSpPr txBox="1"/>
          <p:nvPr/>
        </p:nvSpPr>
        <p:spPr>
          <a:xfrm>
            <a:off x="376220" y="1728534"/>
            <a:ext cx="77154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</a:t>
            </a:r>
            <a:endParaRPr lang="ko-KR" altLang="en-US" sz="2000" b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7DD2E3-D7B6-4507-AC70-4D51D770AD62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Overall Architecture</a:t>
            </a:r>
            <a:endParaRPr lang="en-US" altLang="ko-KR" sz="2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D2E539-A27D-4110-BE23-958BAA093E71}"/>
              </a:ext>
            </a:extLst>
          </p:cNvPr>
          <p:cNvSpPr/>
          <p:nvPr/>
        </p:nvSpPr>
        <p:spPr>
          <a:xfrm>
            <a:off x="340121" y="1621718"/>
            <a:ext cx="6398862" cy="3422389"/>
          </a:xfrm>
          <a:prstGeom prst="rect">
            <a:avLst/>
          </a:prstGeom>
          <a:noFill/>
          <a:ln w="571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578EF1-EC87-43E0-B8D3-84B7546B2E71}"/>
              </a:ext>
            </a:extLst>
          </p:cNvPr>
          <p:cNvGrpSpPr/>
          <p:nvPr/>
        </p:nvGrpSpPr>
        <p:grpSpPr>
          <a:xfrm>
            <a:off x="7907489" y="1728534"/>
            <a:ext cx="3881739" cy="3175968"/>
            <a:chOff x="419100" y="2276475"/>
            <a:chExt cx="4295775" cy="351472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E1E252-3131-4856-8BCB-C063EF2CB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9" t="2074" r="61021" b="13666"/>
            <a:stretch/>
          </p:blipFill>
          <p:spPr>
            <a:xfrm>
              <a:off x="419100" y="2276475"/>
              <a:ext cx="4295775" cy="35147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1BC790-3323-4CBB-9CF0-96DC89A38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017" y="2491287"/>
              <a:ext cx="585834" cy="220749"/>
            </a:xfrm>
            <a:prstGeom prst="rect">
              <a:avLst/>
            </a:prstGeom>
          </p:spPr>
        </p:pic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C5E4323-238A-4D3C-BE9A-D94734A43D85}"/>
              </a:ext>
            </a:extLst>
          </p:cNvPr>
          <p:cNvSpPr/>
          <p:nvPr/>
        </p:nvSpPr>
        <p:spPr>
          <a:xfrm rot="10800000">
            <a:off x="6972267" y="2923841"/>
            <a:ext cx="715511" cy="101031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1CECB4D-963E-4470-B6DD-691F48C45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21" y="5375727"/>
            <a:ext cx="11386457" cy="53239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3DAD7F-C7CD-452B-8995-EFAC0E8EC299}"/>
              </a:ext>
            </a:extLst>
          </p:cNvPr>
          <p:cNvSpPr/>
          <p:nvPr/>
        </p:nvSpPr>
        <p:spPr>
          <a:xfrm>
            <a:off x="3822970" y="1728534"/>
            <a:ext cx="1721796" cy="49311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4BAEC8-4E86-49F5-AF11-BF1AA1CCCFF5}"/>
              </a:ext>
            </a:extLst>
          </p:cNvPr>
          <p:cNvSpPr/>
          <p:nvPr/>
        </p:nvSpPr>
        <p:spPr>
          <a:xfrm>
            <a:off x="1147763" y="2599869"/>
            <a:ext cx="664640" cy="25033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792030-BAFE-40D6-B146-40FB966F908C}"/>
              </a:ext>
            </a:extLst>
          </p:cNvPr>
          <p:cNvSpPr/>
          <p:nvPr/>
        </p:nvSpPr>
        <p:spPr>
          <a:xfrm>
            <a:off x="1812403" y="3571653"/>
            <a:ext cx="723918" cy="25033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1088522" y="1975233"/>
            <a:ext cx="7141077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CC: Reader Pass-through Semaphore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IMDS: file cell</a:t>
            </a: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SA: mlog cell</a:t>
            </a:r>
            <a:endParaRPr lang="en" altLang="ko-Kore-KR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Multicore-Accelerated File System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8975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>
                    <a:lumMod val="75000"/>
                  </a:schemeClr>
                </a:solidFill>
              </a:rPr>
              <a:t>CC: Reader Pass-through Semaphore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4518-C697-486C-87BD-D4082B86F142}"/>
              </a:ext>
            </a:extLst>
          </p:cNvPr>
          <p:cNvSpPr/>
          <p:nvPr/>
        </p:nvSpPr>
        <p:spPr>
          <a:xfrm>
            <a:off x="402771" y="1123741"/>
            <a:ext cx="11386457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C00000"/>
                </a:solidFill>
              </a:rPr>
              <a:t>Classic LFS’s concurrency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Operations and concurreny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300"/>
          </a:p>
          <a:p>
            <a:pPr lvl="1"/>
            <a:endParaRPr lang="en-US" altLang="ko-KR" sz="2300"/>
          </a:p>
          <a:p>
            <a:pPr lvl="1"/>
            <a:endParaRPr lang="en-US" altLang="ko-KR" sz="2300"/>
          </a:p>
          <a:p>
            <a:pPr lvl="1"/>
            <a:endParaRPr lang="en-US" altLang="ko-KR" sz="23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Lock counter is shared among cores, so cache coherence can be severe with the scaling 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F1DC947-BD11-4EFF-8361-8ACFE59B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817989"/>
            <a:ext cx="5003799" cy="1037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E15A78-1482-4FC4-84CC-4E069151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234" y="1905338"/>
            <a:ext cx="4561171" cy="25568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1604E1-F16F-47B4-B01C-28B99E29FB2E}"/>
              </a:ext>
            </a:extLst>
          </p:cNvPr>
          <p:cNvSpPr/>
          <p:nvPr/>
        </p:nvSpPr>
        <p:spPr>
          <a:xfrm>
            <a:off x="4858001" y="506312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0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6B702D-A3B1-408A-A70F-98E3E7D31192}"/>
              </a:ext>
            </a:extLst>
          </p:cNvPr>
          <p:cNvSpPr/>
          <p:nvPr/>
        </p:nvSpPr>
        <p:spPr>
          <a:xfrm>
            <a:off x="6410827" y="506312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27923F3-E1A4-4BA7-8DCF-0008DF9E1CFA}"/>
              </a:ext>
            </a:extLst>
          </p:cNvPr>
          <p:cNvSpPr/>
          <p:nvPr/>
        </p:nvSpPr>
        <p:spPr>
          <a:xfrm>
            <a:off x="9354052" y="506312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n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F6978CA-31B4-4ACE-9D76-2385C63C1283}"/>
              </a:ext>
            </a:extLst>
          </p:cNvPr>
          <p:cNvSpPr/>
          <p:nvPr/>
        </p:nvSpPr>
        <p:spPr>
          <a:xfrm>
            <a:off x="4858001" y="594867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 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AADBB3C-13E6-4797-9DC8-F0261569DB12}"/>
              </a:ext>
            </a:extLst>
          </p:cNvPr>
          <p:cNvSpPr/>
          <p:nvPr/>
        </p:nvSpPr>
        <p:spPr>
          <a:xfrm>
            <a:off x="6410827" y="594867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 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6B3D904-85A0-4790-8EF3-7C21E7594D87}"/>
              </a:ext>
            </a:extLst>
          </p:cNvPr>
          <p:cNvSpPr/>
          <p:nvPr/>
        </p:nvSpPr>
        <p:spPr>
          <a:xfrm>
            <a:off x="9354052" y="5948676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BD0C5-24BC-40B9-8B65-FB977438FB42}"/>
              </a:ext>
            </a:extLst>
          </p:cNvPr>
          <p:cNvSpPr/>
          <p:nvPr/>
        </p:nvSpPr>
        <p:spPr>
          <a:xfrm>
            <a:off x="1584689" y="5547609"/>
            <a:ext cx="2844799" cy="7574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requires a shared-mode lock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Checkpoint requires an exclusive-mode lock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5647725-39B5-4BD1-9891-84609D7DEE0B}"/>
              </a:ext>
            </a:extLst>
          </p:cNvPr>
          <p:cNvSpPr txBox="1"/>
          <p:nvPr/>
        </p:nvSpPr>
        <p:spPr>
          <a:xfrm>
            <a:off x="8289508" y="5145291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58E0E44-2632-419B-A424-94648BEC8EF5}"/>
              </a:ext>
            </a:extLst>
          </p:cNvPr>
          <p:cNvSpPr txBox="1"/>
          <p:nvPr/>
        </p:nvSpPr>
        <p:spPr>
          <a:xfrm>
            <a:off x="8289508" y="6071740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8C191DCE-66BC-4EBA-B520-4AEEFAC6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384" y="2210488"/>
            <a:ext cx="8280816" cy="1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Concurrent readers: Per-core lock counters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Scheduler</a:t>
            </a:r>
            <a:r>
              <a:rPr lang="ko-KR" altLang="en-US" sz="2400"/>
              <a:t> </a:t>
            </a:r>
            <a:r>
              <a:rPr lang="en-US" altLang="ko-KR" sz="2400"/>
              <a:t>Free</a:t>
            </a:r>
            <a:r>
              <a:rPr lang="ko-KR" altLang="en-US" sz="2400"/>
              <a:t> </a:t>
            </a:r>
            <a:r>
              <a:rPr lang="en-US" altLang="ko-KR" sz="2400"/>
              <a:t>Rides: CPU scheduler checks per core counter value</a:t>
            </a:r>
            <a:endParaRPr lang="en-US" altLang="ko-KR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C172A-AF1E-482B-B4C2-377EA5AF125C}"/>
              </a:ext>
            </a:extLst>
          </p:cNvPr>
          <p:cNvSpPr/>
          <p:nvPr/>
        </p:nvSpPr>
        <p:spPr>
          <a:xfrm>
            <a:off x="2857500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0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668F6-16EA-4A0B-9B9A-EA441C428438}"/>
              </a:ext>
            </a:extLst>
          </p:cNvPr>
          <p:cNvSpPr/>
          <p:nvPr/>
        </p:nvSpPr>
        <p:spPr>
          <a:xfrm>
            <a:off x="4410326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D06D1D-7FC4-4B85-A349-EC572F664F50}"/>
              </a:ext>
            </a:extLst>
          </p:cNvPr>
          <p:cNvSpPr/>
          <p:nvPr/>
        </p:nvSpPr>
        <p:spPr>
          <a:xfrm>
            <a:off x="7353551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n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D34EE5-7ABC-4153-B295-0505F69F5E4F}"/>
              </a:ext>
            </a:extLst>
          </p:cNvPr>
          <p:cNvSpPr/>
          <p:nvPr/>
        </p:nvSpPr>
        <p:spPr>
          <a:xfrm>
            <a:off x="2857500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DEAF61-A4EE-40BF-8449-AA8DD2269519}"/>
              </a:ext>
            </a:extLst>
          </p:cNvPr>
          <p:cNvSpPr/>
          <p:nvPr/>
        </p:nvSpPr>
        <p:spPr>
          <a:xfrm>
            <a:off x="4410326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C22B97-BB97-4459-9ADB-A79278631C5C}"/>
              </a:ext>
            </a:extLst>
          </p:cNvPr>
          <p:cNvSpPr/>
          <p:nvPr/>
        </p:nvSpPr>
        <p:spPr>
          <a:xfrm>
            <a:off x="7353551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FAC9F4-2DF5-474F-85EB-600EA2F1CF07}"/>
              </a:ext>
            </a:extLst>
          </p:cNvPr>
          <p:cNvSpPr/>
          <p:nvPr/>
        </p:nvSpPr>
        <p:spPr>
          <a:xfrm>
            <a:off x="2771775" y="3258101"/>
            <a:ext cx="6248400" cy="7905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그래픽 12" descr="자물쇠 단색으로 채워진">
            <a:extLst>
              <a:ext uri="{FF2B5EF4-FFF2-40B4-BE49-F238E27FC236}">
                <a16:creationId xmlns:a16="http://schemas.microsoft.com/office/drawing/2014/main" id="{8DDE9C42-F300-4891-BCDA-A68D2ECF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000" y="3258101"/>
            <a:ext cx="6858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066F9B-F458-4E9A-9550-3C87F5293290}"/>
              </a:ext>
            </a:extLst>
          </p:cNvPr>
          <p:cNvSpPr txBox="1"/>
          <p:nvPr/>
        </p:nvSpPr>
        <p:spPr>
          <a:xfrm>
            <a:off x="6289007" y="2519545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969F9-5594-4642-AA45-477A2DA459E5}"/>
              </a:ext>
            </a:extLst>
          </p:cNvPr>
          <p:cNvSpPr txBox="1"/>
          <p:nvPr/>
        </p:nvSpPr>
        <p:spPr>
          <a:xfrm>
            <a:off x="6289007" y="3466614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05D2A-93A4-44C6-8D59-9D4ABD825694}"/>
              </a:ext>
            </a:extLst>
          </p:cNvPr>
          <p:cNvSpPr txBox="1"/>
          <p:nvPr/>
        </p:nvSpPr>
        <p:spPr>
          <a:xfrm>
            <a:off x="3124074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DE0C05-EC2A-45A2-8985-87FFAB4AD5BA}"/>
              </a:ext>
            </a:extLst>
          </p:cNvPr>
          <p:cNvSpPr txBox="1"/>
          <p:nvPr/>
        </p:nvSpPr>
        <p:spPr>
          <a:xfrm>
            <a:off x="3696871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1DE96B-A386-433B-9209-6A80820D12B8}"/>
              </a:ext>
            </a:extLst>
          </p:cNvPr>
          <p:cNvSpPr txBox="1"/>
          <p:nvPr/>
        </p:nvSpPr>
        <p:spPr>
          <a:xfrm>
            <a:off x="4676900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244C6-2B53-4BB5-B190-FE0EB0499DB3}"/>
              </a:ext>
            </a:extLst>
          </p:cNvPr>
          <p:cNvSpPr txBox="1"/>
          <p:nvPr/>
        </p:nvSpPr>
        <p:spPr>
          <a:xfrm>
            <a:off x="5198144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33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Concurrent readers: Per-core lock counters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Scheduler Free Rides: CPU scheduler checks per core counter value</a:t>
            </a:r>
            <a:endParaRPr lang="en-US" altLang="ko-KR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C172A-AF1E-482B-B4C2-377EA5AF125C}"/>
              </a:ext>
            </a:extLst>
          </p:cNvPr>
          <p:cNvSpPr/>
          <p:nvPr/>
        </p:nvSpPr>
        <p:spPr>
          <a:xfrm>
            <a:off x="2857500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0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668F6-16EA-4A0B-9B9A-EA441C428438}"/>
              </a:ext>
            </a:extLst>
          </p:cNvPr>
          <p:cNvSpPr/>
          <p:nvPr/>
        </p:nvSpPr>
        <p:spPr>
          <a:xfrm>
            <a:off x="4410326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D06D1D-7FC4-4B85-A349-EC572F664F50}"/>
              </a:ext>
            </a:extLst>
          </p:cNvPr>
          <p:cNvSpPr/>
          <p:nvPr/>
        </p:nvSpPr>
        <p:spPr>
          <a:xfrm>
            <a:off x="7353551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n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D34EE5-7ABC-4153-B295-0505F69F5E4F}"/>
              </a:ext>
            </a:extLst>
          </p:cNvPr>
          <p:cNvSpPr/>
          <p:nvPr/>
        </p:nvSpPr>
        <p:spPr>
          <a:xfrm>
            <a:off x="2857500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DEAF61-A4EE-40BF-8449-AA8DD2269519}"/>
              </a:ext>
            </a:extLst>
          </p:cNvPr>
          <p:cNvSpPr/>
          <p:nvPr/>
        </p:nvSpPr>
        <p:spPr>
          <a:xfrm>
            <a:off x="4410326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C22B97-BB97-4459-9ADB-A79278631C5C}"/>
              </a:ext>
            </a:extLst>
          </p:cNvPr>
          <p:cNvSpPr/>
          <p:nvPr/>
        </p:nvSpPr>
        <p:spPr>
          <a:xfrm>
            <a:off x="7353551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FAC9F4-2DF5-474F-85EB-600EA2F1CF07}"/>
              </a:ext>
            </a:extLst>
          </p:cNvPr>
          <p:cNvSpPr/>
          <p:nvPr/>
        </p:nvSpPr>
        <p:spPr>
          <a:xfrm>
            <a:off x="2771775" y="3258101"/>
            <a:ext cx="6248400" cy="7905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그래픽 12" descr="자물쇠 단색으로 채워진">
            <a:extLst>
              <a:ext uri="{FF2B5EF4-FFF2-40B4-BE49-F238E27FC236}">
                <a16:creationId xmlns:a16="http://schemas.microsoft.com/office/drawing/2014/main" id="{8DDE9C42-F300-4891-BCDA-A68D2ECF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000" y="3258101"/>
            <a:ext cx="6858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066F9B-F458-4E9A-9550-3C87F5293290}"/>
              </a:ext>
            </a:extLst>
          </p:cNvPr>
          <p:cNvSpPr txBox="1"/>
          <p:nvPr/>
        </p:nvSpPr>
        <p:spPr>
          <a:xfrm>
            <a:off x="6289007" y="2519545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969F9-5594-4642-AA45-477A2DA459E5}"/>
              </a:ext>
            </a:extLst>
          </p:cNvPr>
          <p:cNvSpPr txBox="1"/>
          <p:nvPr/>
        </p:nvSpPr>
        <p:spPr>
          <a:xfrm>
            <a:off x="6289007" y="3466614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05D2A-93A4-44C6-8D59-9D4ABD825694}"/>
              </a:ext>
            </a:extLst>
          </p:cNvPr>
          <p:cNvSpPr txBox="1"/>
          <p:nvPr/>
        </p:nvSpPr>
        <p:spPr>
          <a:xfrm>
            <a:off x="3124074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DE0C05-EC2A-45A2-8985-87FFAB4AD5BA}"/>
              </a:ext>
            </a:extLst>
          </p:cNvPr>
          <p:cNvSpPr txBox="1"/>
          <p:nvPr/>
        </p:nvSpPr>
        <p:spPr>
          <a:xfrm>
            <a:off x="3696871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1DE96B-A386-433B-9209-6A80820D12B8}"/>
              </a:ext>
            </a:extLst>
          </p:cNvPr>
          <p:cNvSpPr txBox="1"/>
          <p:nvPr/>
        </p:nvSpPr>
        <p:spPr>
          <a:xfrm>
            <a:off x="4676900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244C6-2B53-4BB5-B190-FE0EB0499DB3}"/>
              </a:ext>
            </a:extLst>
          </p:cNvPr>
          <p:cNvSpPr txBox="1"/>
          <p:nvPr/>
        </p:nvSpPr>
        <p:spPr>
          <a:xfrm>
            <a:off x="5198144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FADCB9-D368-40A5-B7D2-E81EE3892022}"/>
              </a:ext>
            </a:extLst>
          </p:cNvPr>
          <p:cNvSpPr txBox="1"/>
          <p:nvPr/>
        </p:nvSpPr>
        <p:spPr>
          <a:xfrm>
            <a:off x="8420852" y="4219129"/>
            <a:ext cx="1599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checkpoint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13079178-C9F7-44F0-93A5-693AA4E68770}"/>
              </a:ext>
            </a:extLst>
          </p:cNvPr>
          <p:cNvSpPr/>
          <p:nvPr/>
        </p:nvSpPr>
        <p:spPr>
          <a:xfrm>
            <a:off x="3568700" y="3962400"/>
            <a:ext cx="4826000" cy="679935"/>
          </a:xfrm>
          <a:custGeom>
            <a:avLst/>
            <a:gdLst>
              <a:gd name="connsiteX0" fmla="*/ 5207000 w 5207000"/>
              <a:gd name="connsiteY0" fmla="*/ 431800 h 673419"/>
              <a:gd name="connsiteX1" fmla="*/ 3009900 w 5207000"/>
              <a:gd name="connsiteY1" fmla="*/ 647700 h 673419"/>
              <a:gd name="connsiteX2" fmla="*/ 622300 w 5207000"/>
              <a:gd name="connsiteY2" fmla="*/ 596900 h 673419"/>
              <a:gd name="connsiteX3" fmla="*/ 0 w 5207000"/>
              <a:gd name="connsiteY3" fmla="*/ 0 h 673419"/>
              <a:gd name="connsiteX4" fmla="*/ 0 w 5207000"/>
              <a:gd name="connsiteY4" fmla="*/ 0 h 673419"/>
              <a:gd name="connsiteX5" fmla="*/ 0 w 5207000"/>
              <a:gd name="connsiteY5" fmla="*/ 0 h 67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73419">
                <a:moveTo>
                  <a:pt x="5207000" y="431800"/>
                </a:moveTo>
                <a:cubicBezTo>
                  <a:pt x="4490508" y="525991"/>
                  <a:pt x="3774017" y="620183"/>
                  <a:pt x="3009900" y="647700"/>
                </a:cubicBezTo>
                <a:cubicBezTo>
                  <a:pt x="2245783" y="675217"/>
                  <a:pt x="1123950" y="704850"/>
                  <a:pt x="622300" y="596900"/>
                </a:cubicBezTo>
                <a:cubicBezTo>
                  <a:pt x="120650" y="488950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3182617-9DE1-4F03-9276-348D053EAFE2}"/>
              </a:ext>
            </a:extLst>
          </p:cNvPr>
          <p:cNvSpPr/>
          <p:nvPr/>
        </p:nvSpPr>
        <p:spPr>
          <a:xfrm>
            <a:off x="5024351" y="3962400"/>
            <a:ext cx="3370349" cy="501468"/>
          </a:xfrm>
          <a:custGeom>
            <a:avLst/>
            <a:gdLst>
              <a:gd name="connsiteX0" fmla="*/ 3370349 w 3370349"/>
              <a:gd name="connsiteY0" fmla="*/ 457200 h 501468"/>
              <a:gd name="connsiteX1" fmla="*/ 995449 w 3370349"/>
              <a:gd name="connsiteY1" fmla="*/ 495300 h 501468"/>
              <a:gd name="connsiteX2" fmla="*/ 131849 w 3370349"/>
              <a:gd name="connsiteY2" fmla="*/ 342900 h 501468"/>
              <a:gd name="connsiteX3" fmla="*/ 17549 w 3370349"/>
              <a:gd name="connsiteY3" fmla="*/ 0 h 50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349" h="501468">
                <a:moveTo>
                  <a:pt x="3370349" y="457200"/>
                </a:moveTo>
                <a:cubicBezTo>
                  <a:pt x="2452774" y="485775"/>
                  <a:pt x="1535199" y="514350"/>
                  <a:pt x="995449" y="495300"/>
                </a:cubicBezTo>
                <a:cubicBezTo>
                  <a:pt x="455699" y="476250"/>
                  <a:pt x="294832" y="425450"/>
                  <a:pt x="131849" y="342900"/>
                </a:cubicBezTo>
                <a:cubicBezTo>
                  <a:pt x="-31134" y="260350"/>
                  <a:pt x="-6793" y="130175"/>
                  <a:pt x="17549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43D9F897-3977-4C79-9292-A89AA6D78461}"/>
              </a:ext>
            </a:extLst>
          </p:cNvPr>
          <p:cNvSpPr/>
          <p:nvPr/>
        </p:nvSpPr>
        <p:spPr>
          <a:xfrm>
            <a:off x="7873602" y="3962400"/>
            <a:ext cx="533798" cy="444500"/>
          </a:xfrm>
          <a:custGeom>
            <a:avLst/>
            <a:gdLst>
              <a:gd name="connsiteX0" fmla="*/ 533400 w 533400"/>
              <a:gd name="connsiteY0" fmla="*/ 419100 h 419100"/>
              <a:gd name="connsiteX1" fmla="*/ 127000 w 533400"/>
              <a:gd name="connsiteY1" fmla="*/ 330200 h 419100"/>
              <a:gd name="connsiteX2" fmla="*/ 0 w 5334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419100">
                <a:moveTo>
                  <a:pt x="533400" y="419100"/>
                </a:moveTo>
                <a:cubicBezTo>
                  <a:pt x="374650" y="409575"/>
                  <a:pt x="215900" y="400050"/>
                  <a:pt x="127000" y="330200"/>
                </a:cubicBezTo>
                <a:cubicBezTo>
                  <a:pt x="38100" y="260350"/>
                  <a:pt x="19050" y="13017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A4357E-6A2F-4F71-8551-2CD6CF94E5DD}"/>
              </a:ext>
            </a:extLst>
          </p:cNvPr>
          <p:cNvSpPr txBox="1"/>
          <p:nvPr/>
        </p:nvSpPr>
        <p:spPr>
          <a:xfrm>
            <a:off x="147221" y="4085437"/>
            <a:ext cx="425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write() are modifying the fs???</a:t>
            </a:r>
            <a:endParaRPr lang="ko-KR" altLang="en-US">
              <a:solidFill>
                <a:schemeClr val="accent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2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Concurrent readers: Per-core lock counters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/>
              <a:t>Scheduler Free Rides: CPU scheduler checks per core counter value</a:t>
            </a:r>
            <a:endParaRPr lang="en-US" altLang="ko-KR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C172A-AF1E-482B-B4C2-377EA5AF125C}"/>
              </a:ext>
            </a:extLst>
          </p:cNvPr>
          <p:cNvSpPr/>
          <p:nvPr/>
        </p:nvSpPr>
        <p:spPr>
          <a:xfrm>
            <a:off x="2857500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0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668F6-16EA-4A0B-9B9A-EA441C428438}"/>
              </a:ext>
            </a:extLst>
          </p:cNvPr>
          <p:cNvSpPr/>
          <p:nvPr/>
        </p:nvSpPr>
        <p:spPr>
          <a:xfrm>
            <a:off x="4410326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D06D1D-7FC4-4B85-A349-EC572F664F50}"/>
              </a:ext>
            </a:extLst>
          </p:cNvPr>
          <p:cNvSpPr/>
          <p:nvPr/>
        </p:nvSpPr>
        <p:spPr>
          <a:xfrm>
            <a:off x="7353551" y="245800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n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D34EE5-7ABC-4153-B295-0505F69F5E4F}"/>
              </a:ext>
            </a:extLst>
          </p:cNvPr>
          <p:cNvSpPr/>
          <p:nvPr/>
        </p:nvSpPr>
        <p:spPr>
          <a:xfrm>
            <a:off x="2857500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DEAF61-A4EE-40BF-8449-AA8DD2269519}"/>
              </a:ext>
            </a:extLst>
          </p:cNvPr>
          <p:cNvSpPr/>
          <p:nvPr/>
        </p:nvSpPr>
        <p:spPr>
          <a:xfrm>
            <a:off x="4410326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C22B97-BB97-4459-9ADB-A79278631C5C}"/>
              </a:ext>
            </a:extLst>
          </p:cNvPr>
          <p:cNvSpPr/>
          <p:nvPr/>
        </p:nvSpPr>
        <p:spPr>
          <a:xfrm>
            <a:off x="7353551" y="3343550"/>
            <a:ext cx="1237999" cy="615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FAC9F4-2DF5-474F-85EB-600EA2F1CF07}"/>
              </a:ext>
            </a:extLst>
          </p:cNvPr>
          <p:cNvSpPr/>
          <p:nvPr/>
        </p:nvSpPr>
        <p:spPr>
          <a:xfrm>
            <a:off x="2771775" y="3258101"/>
            <a:ext cx="6248400" cy="7905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그래픽 12" descr="자물쇠 단색으로 채워진">
            <a:extLst>
              <a:ext uri="{FF2B5EF4-FFF2-40B4-BE49-F238E27FC236}">
                <a16:creationId xmlns:a16="http://schemas.microsoft.com/office/drawing/2014/main" id="{8DDE9C42-F300-4891-BCDA-A68D2ECF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000" y="3258101"/>
            <a:ext cx="6858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066F9B-F458-4E9A-9550-3C87F5293290}"/>
              </a:ext>
            </a:extLst>
          </p:cNvPr>
          <p:cNvSpPr txBox="1"/>
          <p:nvPr/>
        </p:nvSpPr>
        <p:spPr>
          <a:xfrm>
            <a:off x="6289007" y="2519545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1969F9-5594-4642-AA45-477A2DA459E5}"/>
              </a:ext>
            </a:extLst>
          </p:cNvPr>
          <p:cNvSpPr txBox="1"/>
          <p:nvPr/>
        </p:nvSpPr>
        <p:spPr>
          <a:xfrm>
            <a:off x="6289007" y="3466614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05D2A-93A4-44C6-8D59-9D4ABD825694}"/>
              </a:ext>
            </a:extLst>
          </p:cNvPr>
          <p:cNvSpPr txBox="1"/>
          <p:nvPr/>
        </p:nvSpPr>
        <p:spPr>
          <a:xfrm>
            <a:off x="3124074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DE0C05-EC2A-45A2-8985-87FFAB4AD5BA}"/>
              </a:ext>
            </a:extLst>
          </p:cNvPr>
          <p:cNvSpPr txBox="1"/>
          <p:nvPr/>
        </p:nvSpPr>
        <p:spPr>
          <a:xfrm>
            <a:off x="3696871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1DE96B-A386-433B-9209-6A80820D12B8}"/>
              </a:ext>
            </a:extLst>
          </p:cNvPr>
          <p:cNvSpPr txBox="1"/>
          <p:nvPr/>
        </p:nvSpPr>
        <p:spPr>
          <a:xfrm>
            <a:off x="4676900" y="2088668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244C6-2B53-4BB5-B190-FE0EB0499DB3}"/>
              </a:ext>
            </a:extLst>
          </p:cNvPr>
          <p:cNvSpPr txBox="1"/>
          <p:nvPr/>
        </p:nvSpPr>
        <p:spPr>
          <a:xfrm>
            <a:off x="5198144" y="3267559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FADCB9-D368-40A5-B7D2-E81EE3892022}"/>
              </a:ext>
            </a:extLst>
          </p:cNvPr>
          <p:cNvSpPr txBox="1"/>
          <p:nvPr/>
        </p:nvSpPr>
        <p:spPr>
          <a:xfrm>
            <a:off x="8420852" y="4219129"/>
            <a:ext cx="1599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checkpoint</a:t>
            </a:r>
            <a:endParaRPr lang="ko-KR" altLang="en-US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13079178-C9F7-44F0-93A5-693AA4E68770}"/>
              </a:ext>
            </a:extLst>
          </p:cNvPr>
          <p:cNvSpPr/>
          <p:nvPr/>
        </p:nvSpPr>
        <p:spPr>
          <a:xfrm>
            <a:off x="3568700" y="3962400"/>
            <a:ext cx="4826000" cy="679935"/>
          </a:xfrm>
          <a:custGeom>
            <a:avLst/>
            <a:gdLst>
              <a:gd name="connsiteX0" fmla="*/ 5207000 w 5207000"/>
              <a:gd name="connsiteY0" fmla="*/ 431800 h 673419"/>
              <a:gd name="connsiteX1" fmla="*/ 3009900 w 5207000"/>
              <a:gd name="connsiteY1" fmla="*/ 647700 h 673419"/>
              <a:gd name="connsiteX2" fmla="*/ 622300 w 5207000"/>
              <a:gd name="connsiteY2" fmla="*/ 596900 h 673419"/>
              <a:gd name="connsiteX3" fmla="*/ 0 w 5207000"/>
              <a:gd name="connsiteY3" fmla="*/ 0 h 673419"/>
              <a:gd name="connsiteX4" fmla="*/ 0 w 5207000"/>
              <a:gd name="connsiteY4" fmla="*/ 0 h 673419"/>
              <a:gd name="connsiteX5" fmla="*/ 0 w 5207000"/>
              <a:gd name="connsiteY5" fmla="*/ 0 h 67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73419">
                <a:moveTo>
                  <a:pt x="5207000" y="431800"/>
                </a:moveTo>
                <a:cubicBezTo>
                  <a:pt x="4490508" y="525991"/>
                  <a:pt x="3774017" y="620183"/>
                  <a:pt x="3009900" y="647700"/>
                </a:cubicBezTo>
                <a:cubicBezTo>
                  <a:pt x="2245783" y="675217"/>
                  <a:pt x="1123950" y="704850"/>
                  <a:pt x="622300" y="596900"/>
                </a:cubicBezTo>
                <a:cubicBezTo>
                  <a:pt x="120650" y="488950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3182617-9DE1-4F03-9276-348D053EAFE2}"/>
              </a:ext>
            </a:extLst>
          </p:cNvPr>
          <p:cNvSpPr/>
          <p:nvPr/>
        </p:nvSpPr>
        <p:spPr>
          <a:xfrm>
            <a:off x="5024351" y="3962400"/>
            <a:ext cx="3370349" cy="501468"/>
          </a:xfrm>
          <a:custGeom>
            <a:avLst/>
            <a:gdLst>
              <a:gd name="connsiteX0" fmla="*/ 3370349 w 3370349"/>
              <a:gd name="connsiteY0" fmla="*/ 457200 h 501468"/>
              <a:gd name="connsiteX1" fmla="*/ 995449 w 3370349"/>
              <a:gd name="connsiteY1" fmla="*/ 495300 h 501468"/>
              <a:gd name="connsiteX2" fmla="*/ 131849 w 3370349"/>
              <a:gd name="connsiteY2" fmla="*/ 342900 h 501468"/>
              <a:gd name="connsiteX3" fmla="*/ 17549 w 3370349"/>
              <a:gd name="connsiteY3" fmla="*/ 0 h 50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349" h="501468">
                <a:moveTo>
                  <a:pt x="3370349" y="457200"/>
                </a:moveTo>
                <a:cubicBezTo>
                  <a:pt x="2452774" y="485775"/>
                  <a:pt x="1535199" y="514350"/>
                  <a:pt x="995449" y="495300"/>
                </a:cubicBezTo>
                <a:cubicBezTo>
                  <a:pt x="455699" y="476250"/>
                  <a:pt x="294832" y="425450"/>
                  <a:pt x="131849" y="342900"/>
                </a:cubicBezTo>
                <a:cubicBezTo>
                  <a:pt x="-31134" y="260350"/>
                  <a:pt x="-6793" y="130175"/>
                  <a:pt x="17549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43D9F897-3977-4C79-9292-A89AA6D78461}"/>
              </a:ext>
            </a:extLst>
          </p:cNvPr>
          <p:cNvSpPr/>
          <p:nvPr/>
        </p:nvSpPr>
        <p:spPr>
          <a:xfrm>
            <a:off x="7873602" y="3962400"/>
            <a:ext cx="533798" cy="444500"/>
          </a:xfrm>
          <a:custGeom>
            <a:avLst/>
            <a:gdLst>
              <a:gd name="connsiteX0" fmla="*/ 533400 w 533400"/>
              <a:gd name="connsiteY0" fmla="*/ 419100 h 419100"/>
              <a:gd name="connsiteX1" fmla="*/ 127000 w 533400"/>
              <a:gd name="connsiteY1" fmla="*/ 330200 h 419100"/>
              <a:gd name="connsiteX2" fmla="*/ 0 w 5334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419100">
                <a:moveTo>
                  <a:pt x="533400" y="419100"/>
                </a:moveTo>
                <a:cubicBezTo>
                  <a:pt x="374650" y="409575"/>
                  <a:pt x="215900" y="400050"/>
                  <a:pt x="127000" y="330200"/>
                </a:cubicBezTo>
                <a:cubicBezTo>
                  <a:pt x="38100" y="260350"/>
                  <a:pt x="19050" y="13017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A4357E-6A2F-4F71-8551-2CD6CF94E5DD}"/>
              </a:ext>
            </a:extLst>
          </p:cNvPr>
          <p:cNvSpPr txBox="1"/>
          <p:nvPr/>
        </p:nvSpPr>
        <p:spPr>
          <a:xfrm>
            <a:off x="147221" y="4085437"/>
            <a:ext cx="425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write() are modifying the fs???</a:t>
            </a:r>
            <a:endParaRPr lang="ko-KR" altLang="en-US">
              <a:solidFill>
                <a:schemeClr val="accent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화살표: 왼쪽/오른쪽 44">
            <a:extLst>
              <a:ext uri="{FF2B5EF4-FFF2-40B4-BE49-F238E27FC236}">
                <a16:creationId xmlns:a16="http://schemas.microsoft.com/office/drawing/2014/main" id="{9E66A0E8-BDED-491D-A0A0-868ABDF0959D}"/>
              </a:ext>
            </a:extLst>
          </p:cNvPr>
          <p:cNvSpPr/>
          <p:nvPr/>
        </p:nvSpPr>
        <p:spPr>
          <a:xfrm>
            <a:off x="714375" y="4758869"/>
            <a:ext cx="10715625" cy="295861"/>
          </a:xfrm>
          <a:prstGeom prst="left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3CA4C-9F5D-4672-9368-2F5A1E7BADC1}"/>
              </a:ext>
            </a:extLst>
          </p:cNvPr>
          <p:cNvSpPr/>
          <p:nvPr/>
        </p:nvSpPr>
        <p:spPr>
          <a:xfrm>
            <a:off x="257175" y="4937336"/>
            <a:ext cx="260032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aggressive polling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C4E53C-B37C-4C56-8BB1-B35E9D659A42}"/>
              </a:ext>
            </a:extLst>
          </p:cNvPr>
          <p:cNvSpPr/>
          <p:nvPr/>
        </p:nvSpPr>
        <p:spPr>
          <a:xfrm>
            <a:off x="8805469" y="4937336"/>
            <a:ext cx="260032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lazy wait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3E738E-FD08-404F-BB88-85F76832BECA}"/>
              </a:ext>
            </a:extLst>
          </p:cNvPr>
          <p:cNvSpPr/>
          <p:nvPr/>
        </p:nvSpPr>
        <p:spPr>
          <a:xfrm>
            <a:off x="3943547" y="5059694"/>
            <a:ext cx="407630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Scheduler-assisted check</a:t>
            </a:r>
            <a:endParaRPr lang="ko-KR" altLang="en-US" sz="2400" b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3D1FED2-D57D-4F14-B1D9-41D8C35EA81E}"/>
              </a:ext>
            </a:extLst>
          </p:cNvPr>
          <p:cNvSpPr/>
          <p:nvPr/>
        </p:nvSpPr>
        <p:spPr>
          <a:xfrm>
            <a:off x="593029" y="5332238"/>
            <a:ext cx="260032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: High overhead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728B166-2170-449A-B2C0-D587000D77BD}"/>
              </a:ext>
            </a:extLst>
          </p:cNvPr>
          <p:cNvSpPr/>
          <p:nvPr/>
        </p:nvSpPr>
        <p:spPr>
          <a:xfrm>
            <a:off x="9591675" y="5358918"/>
            <a:ext cx="2600325" cy="615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: High latency</a:t>
            </a:r>
            <a:r>
              <a:rPr lang="ko-KR" altLang="en-US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and</a:t>
            </a:r>
          </a:p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slows the checkpoint</a:t>
            </a:r>
          </a:p>
        </p:txBody>
      </p:sp>
    </p:spTree>
    <p:extLst>
      <p:ext uri="{BB962C8B-B14F-4D97-AF65-F5344CB8AC3E}">
        <p14:creationId xmlns:p14="http://schemas.microsoft.com/office/powerpoint/2010/main" val="202898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5153F7-3305-477B-ACC1-A2A6607224D0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431483-4959-4C25-9736-C5B2DB03BF0A}"/>
              </a:ext>
            </a:extLst>
          </p:cNvPr>
          <p:cNvSpPr txBox="1"/>
          <p:nvPr/>
        </p:nvSpPr>
        <p:spPr>
          <a:xfrm>
            <a:off x="550786" y="1553794"/>
            <a:ext cx="281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4897-8D08-45E6-B5B2-3D29EE6891FC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61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2C9026DB-13F9-47D2-83F4-F429398A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70F3E7-F7B3-4974-A014-4A10F430D905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98566B-1774-4EFD-A6FD-4CA74E91A522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8A13D-38D8-4DD0-A92C-47063BFCDD51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57" grpId="0"/>
      <p:bldP spid="58" grpId="0"/>
      <p:bldP spid="45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5153F7-3305-477B-ACC1-A2A6607224D0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431483-4959-4C25-9736-C5B2DB03BF0A}"/>
              </a:ext>
            </a:extLst>
          </p:cNvPr>
          <p:cNvSpPr txBox="1"/>
          <p:nvPr/>
        </p:nvSpPr>
        <p:spPr>
          <a:xfrm>
            <a:off x="550786" y="1553794"/>
            <a:ext cx="281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4897-8D08-45E6-B5B2-3D29EE6891FC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61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2C9026DB-13F9-47D2-83F4-F429398A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70F3E7-F7B3-4974-A014-4A10F430D905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98566B-1774-4EFD-A6FD-4CA74E91A522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8A13D-38D8-4DD0-A92C-47063BFCDD51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/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/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0EEA0B-6916-44FB-912F-2447BAAE2A33}"/>
              </a:ext>
            </a:extLst>
          </p:cNvPr>
          <p:cNvCxnSpPr>
            <a:cxnSpLocks/>
          </p:cNvCxnSpPr>
          <p:nvPr/>
        </p:nvCxnSpPr>
        <p:spPr>
          <a:xfrm>
            <a:off x="4255696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/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8E29B18-4A7D-47A8-9F47-D69A62E6C028}"/>
              </a:ext>
            </a:extLst>
          </p:cNvPr>
          <p:cNvCxnSpPr>
            <a:cxnSpLocks/>
          </p:cNvCxnSpPr>
          <p:nvPr/>
        </p:nvCxnSpPr>
        <p:spPr>
          <a:xfrm>
            <a:off x="4701233" y="3444640"/>
            <a:ext cx="0" cy="1799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5153F7-3305-477B-ACC1-A2A6607224D0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431483-4959-4C25-9736-C5B2DB03BF0A}"/>
              </a:ext>
            </a:extLst>
          </p:cNvPr>
          <p:cNvSpPr txBox="1"/>
          <p:nvPr/>
        </p:nvSpPr>
        <p:spPr>
          <a:xfrm>
            <a:off x="550786" y="1553794"/>
            <a:ext cx="281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4897-8D08-45E6-B5B2-3D29EE6891FC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61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2C9026DB-13F9-47D2-83F4-F429398A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70F3E7-F7B3-4974-A014-4A10F430D905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98566B-1774-4EFD-A6FD-4CA74E91A522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8A13D-38D8-4DD0-A92C-47063BFCDD51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/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/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0EEA0B-6916-44FB-912F-2447BAAE2A33}"/>
              </a:ext>
            </a:extLst>
          </p:cNvPr>
          <p:cNvCxnSpPr>
            <a:cxnSpLocks/>
          </p:cNvCxnSpPr>
          <p:nvPr/>
        </p:nvCxnSpPr>
        <p:spPr>
          <a:xfrm>
            <a:off x="4255696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/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8E29B18-4A7D-47A8-9F47-D69A62E6C028}"/>
              </a:ext>
            </a:extLst>
          </p:cNvPr>
          <p:cNvCxnSpPr>
            <a:cxnSpLocks/>
          </p:cNvCxnSpPr>
          <p:nvPr/>
        </p:nvCxnSpPr>
        <p:spPr>
          <a:xfrm>
            <a:off x="4701233" y="3444640"/>
            <a:ext cx="0" cy="1799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89F631-2646-49AA-B20C-4B3A5B389861}"/>
                  </a:ext>
                </a:extLst>
              </p:cNvPr>
              <p:cNvSpPr/>
              <p:nvPr/>
            </p:nvSpPr>
            <p:spPr>
              <a:xfrm>
                <a:off x="5318623" y="2473212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89F631-2646-49AA-B20C-4B3A5B389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623" y="2473212"/>
                <a:ext cx="315112" cy="384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ED519FF-A8C2-4C49-B27F-05A70FC580A8}"/>
              </a:ext>
            </a:extLst>
          </p:cNvPr>
          <p:cNvCxnSpPr>
            <a:cxnSpLocks/>
          </p:cNvCxnSpPr>
          <p:nvPr/>
        </p:nvCxnSpPr>
        <p:spPr>
          <a:xfrm>
            <a:off x="5472062" y="2857596"/>
            <a:ext cx="0" cy="2386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FE9B9C-BDDC-1E43-B29E-4A00D47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D63C-DA25-764F-9C33-B39580A3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8626" y="1359602"/>
            <a:ext cx="4508500" cy="4449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Motivation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MAX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kumimoji="1" lang="en-US" altLang="ko-KR" sz="1400"/>
              <a:t>4-1. RPS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kumimoji="1" lang="en-US" altLang="ko-KR" sz="1400"/>
              <a:t>4-2. file cell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kumimoji="1" lang="en-US" altLang="ko-KR" sz="1400"/>
              <a:t>4-3. mlog</a:t>
            </a:r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/>
              <a:t>Evaluation</a:t>
            </a: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r>
              <a:rPr kumimoji="1" lang="en-US" altLang="ko-KR" sz="1800" dirty="0"/>
              <a:t>Conclusion</a:t>
            </a:r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  <a:p>
            <a:pPr marL="342900" indent="-342900">
              <a:lnSpc>
                <a:spcPct val="15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5653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5153F7-3305-477B-ACC1-A2A6607224D0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431483-4959-4C25-9736-C5B2DB03BF0A}"/>
              </a:ext>
            </a:extLst>
          </p:cNvPr>
          <p:cNvSpPr txBox="1"/>
          <p:nvPr/>
        </p:nvSpPr>
        <p:spPr>
          <a:xfrm>
            <a:off x="550786" y="1553794"/>
            <a:ext cx="281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Normal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84897-8D08-45E6-B5B2-3D29EE6891FC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46501"/>
                <a:ext cx="901579" cy="383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pic>
        <p:nvPicPr>
          <p:cNvPr id="61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2C9026DB-13F9-47D2-83F4-F429398A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70F3E7-F7B3-4974-A014-4A10F430D905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F33862D-68A4-4087-891E-A472B0A90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3460024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98566B-1774-4EFD-A6FD-4CA74E91A522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7FA766-946E-4F60-AD65-43E0642A2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8A13D-38D8-4DD0-A92C-47063BFCDD51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/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6F8EFD-0796-46B3-B773-4C283D4C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72" y="3057525"/>
                <a:ext cx="429104" cy="387116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/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D2514D1-6832-4D45-BD15-C153ED0D8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5809745"/>
                <a:ext cx="3990974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0EEA0B-6916-44FB-912F-2447BAAE2A33}"/>
              </a:ext>
            </a:extLst>
          </p:cNvPr>
          <p:cNvCxnSpPr>
            <a:cxnSpLocks/>
          </p:cNvCxnSpPr>
          <p:nvPr/>
        </p:nvCxnSpPr>
        <p:spPr>
          <a:xfrm>
            <a:off x="4255696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/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6D8BB2-44C6-4F47-87AC-00026E7D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677" y="3063641"/>
                <a:ext cx="315112" cy="384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8E29B18-4A7D-47A8-9F47-D69A62E6C028}"/>
              </a:ext>
            </a:extLst>
          </p:cNvPr>
          <p:cNvCxnSpPr>
            <a:cxnSpLocks/>
          </p:cNvCxnSpPr>
          <p:nvPr/>
        </p:nvCxnSpPr>
        <p:spPr>
          <a:xfrm>
            <a:off x="4701233" y="3444640"/>
            <a:ext cx="0" cy="1799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89F631-2646-49AA-B20C-4B3A5B389861}"/>
                  </a:ext>
                </a:extLst>
              </p:cNvPr>
              <p:cNvSpPr/>
              <p:nvPr/>
            </p:nvSpPr>
            <p:spPr>
              <a:xfrm>
                <a:off x="5318623" y="2473212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89F631-2646-49AA-B20C-4B3A5B389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623" y="2473212"/>
                <a:ext cx="315112" cy="384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ED519FF-A8C2-4C49-B27F-05A70FC580A8}"/>
              </a:ext>
            </a:extLst>
          </p:cNvPr>
          <p:cNvCxnSpPr>
            <a:cxnSpLocks/>
          </p:cNvCxnSpPr>
          <p:nvPr/>
        </p:nvCxnSpPr>
        <p:spPr>
          <a:xfrm>
            <a:off x="5472062" y="2857596"/>
            <a:ext cx="0" cy="2386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155EEAF-3CFD-4077-8FF8-DEF4BA410ADE}"/>
                  </a:ext>
                </a:extLst>
              </p:cNvPr>
              <p:cNvSpPr/>
              <p:nvPr/>
            </p:nvSpPr>
            <p:spPr>
              <a:xfrm>
                <a:off x="6520724" y="4438650"/>
                <a:ext cx="126120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155EEAF-3CFD-4077-8FF8-DEF4BA410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24" y="4438650"/>
                <a:ext cx="1261201" cy="3848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3648BC7-036B-4453-B6CD-53406AAAE2E4}"/>
              </a:ext>
            </a:extLst>
          </p:cNvPr>
          <p:cNvCxnSpPr>
            <a:cxnSpLocks/>
          </p:cNvCxnSpPr>
          <p:nvPr/>
        </p:nvCxnSpPr>
        <p:spPr>
          <a:xfrm flipV="1">
            <a:off x="6515911" y="4823461"/>
            <a:ext cx="0" cy="429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F4E78E8-942B-499B-859D-CEFDCDE06454}"/>
              </a:ext>
            </a:extLst>
          </p:cNvPr>
          <p:cNvCxnSpPr>
            <a:cxnSpLocks/>
          </p:cNvCxnSpPr>
          <p:nvPr/>
        </p:nvCxnSpPr>
        <p:spPr>
          <a:xfrm>
            <a:off x="7781925" y="4827494"/>
            <a:ext cx="0" cy="982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E08E47-AEDE-4A1B-91DE-0FDD02359CF1}"/>
                  </a:ext>
                </a:extLst>
              </p:cNvPr>
              <p:cNvSpPr/>
              <p:nvPr/>
            </p:nvSpPr>
            <p:spPr>
              <a:xfrm>
                <a:off x="8248650" y="3057525"/>
                <a:ext cx="1030635" cy="387116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E08E47-AEDE-4A1B-91DE-0FDD02359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650" y="3057525"/>
                <a:ext cx="1030635" cy="387116"/>
              </a:xfrm>
              <a:prstGeom prst="rect">
                <a:avLst/>
              </a:prstGeom>
              <a:blipFill>
                <a:blip r:embed="rId16"/>
                <a:stretch>
                  <a:fillRect b="-1515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A781FDA-6A5F-4E92-96C5-00DF144B2E43}"/>
              </a:ext>
            </a:extLst>
          </p:cNvPr>
          <p:cNvCxnSpPr>
            <a:cxnSpLocks/>
          </p:cNvCxnSpPr>
          <p:nvPr/>
        </p:nvCxnSpPr>
        <p:spPr>
          <a:xfrm flipV="1">
            <a:off x="8229600" y="3448025"/>
            <a:ext cx="0" cy="23617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97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0317158-8D33-486F-BA53-3A868416D219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515A6F-56B7-4C74-B7F7-37FDB284E637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/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blipFill>
                <a:blip r:embed="rId11"/>
                <a:stretch>
                  <a:fillRect b="-1449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9E87853-7607-4C3D-83A9-560753AA1A51}"/>
              </a:ext>
            </a:extLst>
          </p:cNvPr>
          <p:cNvSpPr txBox="1"/>
          <p:nvPr/>
        </p:nvSpPr>
        <p:spPr>
          <a:xfrm>
            <a:off x="10823253" y="2692637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Migratory reader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C104A5-40A3-4B9C-B349-F2ABD17A9676}"/>
              </a:ext>
            </a:extLst>
          </p:cNvPr>
          <p:cNvSpPr txBox="1"/>
          <p:nvPr/>
        </p:nvSpPr>
        <p:spPr>
          <a:xfrm>
            <a:off x="550785" y="1554878"/>
            <a:ext cx="8431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Corner case: late preemption, task migration</a:t>
            </a:r>
          </a:p>
        </p:txBody>
      </p:sp>
      <p:pic>
        <p:nvPicPr>
          <p:cNvPr id="6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1DEA2512-4529-49B7-891C-87FE335B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CB1678C-84A7-4231-9844-8DF5C8D4BDF0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0858C62-D744-4261-A368-DAE9FEF6B488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37E2F1-189D-41CB-9983-0A57CDFB49FE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E19412-8FF6-44D5-93B8-2C4D72B2B2E8}"/>
                  </a:ext>
                </a:extLst>
              </p:cNvPr>
              <p:cNvSpPr/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E19412-8FF6-44D5-93B8-2C4D72B2B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2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8" grpId="0" animBg="1"/>
      <p:bldP spid="56" grpId="0"/>
      <p:bldP spid="57" grpId="0"/>
      <p:bldP spid="58" grpId="0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0317158-8D33-486F-BA53-3A868416D219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515A6F-56B7-4C74-B7F7-37FDB284E637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/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blipFill>
                <a:blip r:embed="rId11"/>
                <a:stretch>
                  <a:fillRect b="-1449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9E87853-7607-4C3D-83A9-560753AA1A51}"/>
              </a:ext>
            </a:extLst>
          </p:cNvPr>
          <p:cNvSpPr txBox="1"/>
          <p:nvPr/>
        </p:nvSpPr>
        <p:spPr>
          <a:xfrm>
            <a:off x="10823253" y="2692637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Migratory reader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C104A5-40A3-4B9C-B349-F2ABD17A9676}"/>
              </a:ext>
            </a:extLst>
          </p:cNvPr>
          <p:cNvSpPr txBox="1"/>
          <p:nvPr/>
        </p:nvSpPr>
        <p:spPr>
          <a:xfrm>
            <a:off x="550785" y="1554878"/>
            <a:ext cx="8431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Corner case: late preemption, task migration</a:t>
            </a:r>
          </a:p>
        </p:txBody>
      </p:sp>
      <p:pic>
        <p:nvPicPr>
          <p:cNvPr id="6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1DEA2512-4529-49B7-891C-87FE335B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CB1678C-84A7-4231-9844-8DF5C8D4BDF0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0858C62-D744-4261-A368-DAE9FEF6B488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37E2F1-189D-41CB-9983-0A57CDFB49FE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E201CE-454C-44C8-9252-6869C74A9B01}"/>
                  </a:ext>
                </a:extLst>
              </p:cNvPr>
              <p:cNvSpPr/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E201CE-454C-44C8-9252-6869C74A9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blipFill>
                <a:blip r:embed="rId12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3A9A863-53EE-456A-8AEE-F039261C70F0}"/>
                  </a:ext>
                </a:extLst>
              </p:cNvPr>
              <p:cNvSpPr/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3A9A863-53EE-456A-8AEE-F039261C7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blipFill>
                <a:blip r:embed="rId13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AEAE6E-8651-4D5C-BB95-205897B8F1B3}"/>
              </a:ext>
            </a:extLst>
          </p:cNvPr>
          <p:cNvCxnSpPr>
            <a:cxnSpLocks/>
          </p:cNvCxnSpPr>
          <p:nvPr/>
        </p:nvCxnSpPr>
        <p:spPr>
          <a:xfrm>
            <a:off x="4098533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83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762D92-63F2-432F-A0C3-88C5516D1116}"/>
                  </a:ext>
                </a:extLst>
              </p:cNvPr>
              <p:cNvSpPr/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762D92-63F2-432F-A0C3-88C5516D1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blipFill>
                <a:blip r:embed="rId9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FDEA7B-2D7F-4E1A-9E2F-20551F238F98}"/>
                  </a:ext>
                </a:extLst>
              </p:cNvPr>
              <p:cNvSpPr/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FDEA7B-2D7F-4E1A-9E2F-20551F238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blipFill>
                <a:blip r:embed="rId11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0317158-8D33-486F-BA53-3A868416D219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515A6F-56B7-4C74-B7F7-37FDB284E637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6C7B9BD-42F7-4276-BD8A-D352DB44A94D}"/>
              </a:ext>
            </a:extLst>
          </p:cNvPr>
          <p:cNvCxnSpPr>
            <a:cxnSpLocks/>
          </p:cNvCxnSpPr>
          <p:nvPr/>
        </p:nvCxnSpPr>
        <p:spPr>
          <a:xfrm>
            <a:off x="4098533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/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blipFill>
                <a:blip r:embed="rId13"/>
                <a:stretch>
                  <a:fillRect b="-1449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9E87853-7607-4C3D-83A9-560753AA1A51}"/>
              </a:ext>
            </a:extLst>
          </p:cNvPr>
          <p:cNvSpPr txBox="1"/>
          <p:nvPr/>
        </p:nvSpPr>
        <p:spPr>
          <a:xfrm>
            <a:off x="10823253" y="2692637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Migratory reader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C104A5-40A3-4B9C-B349-F2ABD17A9676}"/>
              </a:ext>
            </a:extLst>
          </p:cNvPr>
          <p:cNvSpPr txBox="1"/>
          <p:nvPr/>
        </p:nvSpPr>
        <p:spPr>
          <a:xfrm>
            <a:off x="550785" y="1554878"/>
            <a:ext cx="8431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Corner case: </a:t>
            </a:r>
            <a:r>
              <a:rPr lang="en-US" altLang="ko-KR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 preemption</a:t>
            </a: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2400" b="1">
                <a:solidFill>
                  <a:srgbClr val="BF91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migration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157C3E-DAA6-45D2-9C9D-7DA9A72F95AD}"/>
                  </a:ext>
                </a:extLst>
              </p:cNvPr>
              <p:cNvSpPr/>
              <p:nvPr/>
            </p:nvSpPr>
            <p:spPr>
              <a:xfrm>
                <a:off x="5443850" y="4438650"/>
                <a:ext cx="62438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157C3E-DAA6-45D2-9C9D-7DA9A72F9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850" y="4438650"/>
                <a:ext cx="624386" cy="3848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D90DF5-D6F0-4F91-B10D-BB46F38D67C8}"/>
              </a:ext>
            </a:extLst>
          </p:cNvPr>
          <p:cNvCxnSpPr>
            <a:cxnSpLocks/>
          </p:cNvCxnSpPr>
          <p:nvPr/>
        </p:nvCxnSpPr>
        <p:spPr>
          <a:xfrm flipV="1">
            <a:off x="5466226" y="4823461"/>
            <a:ext cx="0" cy="4292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4C52975-A01A-483C-8420-669F00D78AE3}"/>
              </a:ext>
            </a:extLst>
          </p:cNvPr>
          <p:cNvCxnSpPr>
            <a:cxnSpLocks/>
          </p:cNvCxnSpPr>
          <p:nvPr/>
        </p:nvCxnSpPr>
        <p:spPr>
          <a:xfrm flipV="1">
            <a:off x="5466226" y="3448025"/>
            <a:ext cx="0" cy="9929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1DEA2512-4529-49B7-891C-87FE335B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CB1678C-84A7-4231-9844-8DF5C8D4BDF0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0858C62-D744-4261-A368-DAE9FEF6B488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37E2F1-189D-41CB-9983-0A57CDFB49FE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1B18721-6B07-4C8C-BF36-71FA5B433CCC}"/>
              </a:ext>
            </a:extLst>
          </p:cNvPr>
          <p:cNvCxnSpPr>
            <a:cxnSpLocks/>
          </p:cNvCxnSpPr>
          <p:nvPr/>
        </p:nvCxnSpPr>
        <p:spPr>
          <a:xfrm flipV="1">
            <a:off x="5623660" y="2848071"/>
            <a:ext cx="0" cy="16087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2EFDB2B-9BEE-4CD6-8E77-9C762CE8592B}"/>
              </a:ext>
            </a:extLst>
          </p:cNvPr>
          <p:cNvCxnSpPr>
            <a:cxnSpLocks/>
          </p:cNvCxnSpPr>
          <p:nvPr/>
        </p:nvCxnSpPr>
        <p:spPr>
          <a:xfrm>
            <a:off x="5804176" y="2848071"/>
            <a:ext cx="0" cy="16087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F951683-C7C1-4D99-AF55-13F7CA4082FE}"/>
                  </a:ext>
                </a:extLst>
              </p:cNvPr>
              <p:cNvSpPr/>
              <p:nvPr/>
            </p:nvSpPr>
            <p:spPr>
              <a:xfrm>
                <a:off x="5610832" y="2477009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F951683-C7C1-4D99-AF55-13F7CA408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832" y="2477009"/>
                <a:ext cx="315112" cy="384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8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CC: Reader Pass-through Semaphore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The FS in kernel space frequently triggers CPU scheduler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D90C93-DF43-46F8-98F2-3046EB16CB77}"/>
              </a:ext>
            </a:extLst>
          </p:cNvPr>
          <p:cNvSpPr/>
          <p:nvPr/>
        </p:nvSpPr>
        <p:spPr>
          <a:xfrm>
            <a:off x="1355883" y="2476597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CDBBC-1ECF-4541-AB42-91B872CBF08B}"/>
              </a:ext>
            </a:extLst>
          </p:cNvPr>
          <p:cNvSpPr/>
          <p:nvPr/>
        </p:nvSpPr>
        <p:spPr>
          <a:xfrm>
            <a:off x="1355883" y="3063641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D076F-1539-4327-8087-7FAD7D205292}"/>
              </a:ext>
            </a:extLst>
          </p:cNvPr>
          <p:cNvSpPr/>
          <p:nvPr/>
        </p:nvSpPr>
        <p:spPr>
          <a:xfrm>
            <a:off x="1355883" y="3752285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5655C0-E0DD-4755-9279-3B8C7E204CC8}"/>
              </a:ext>
            </a:extLst>
          </p:cNvPr>
          <p:cNvSpPr/>
          <p:nvPr/>
        </p:nvSpPr>
        <p:spPr>
          <a:xfrm>
            <a:off x="1355883" y="4440929"/>
            <a:ext cx="7923402" cy="38099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4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6675C-3B00-4140-9106-87FEF3961C2B}"/>
              </a:ext>
            </a:extLst>
          </p:cNvPr>
          <p:cNvSpPr/>
          <p:nvPr/>
        </p:nvSpPr>
        <p:spPr>
          <a:xfrm>
            <a:off x="1355883" y="5129573"/>
            <a:ext cx="7923402" cy="123312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Sleep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/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9ECD8E-0AC9-4AE2-945B-CD034863F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3467910"/>
                <a:ext cx="901579" cy="39867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/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E16996-FB28-4CBB-BEC9-7D3DF1814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156651"/>
                <a:ext cx="901579" cy="398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/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407E4C-BDCA-4B70-961A-48DB9EADA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4839056"/>
                <a:ext cx="901579" cy="398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423ACE1-93EB-4E6B-80B5-2BDE0C813E20}"/>
              </a:ext>
            </a:extLst>
          </p:cNvPr>
          <p:cNvSpPr txBox="1"/>
          <p:nvPr/>
        </p:nvSpPr>
        <p:spPr>
          <a:xfrm>
            <a:off x="10836117" y="3463938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0C97C-0633-48C1-AC85-55099433A9DC}"/>
              </a:ext>
            </a:extLst>
          </p:cNvPr>
          <p:cNvSpPr txBox="1"/>
          <p:nvPr/>
        </p:nvSpPr>
        <p:spPr>
          <a:xfrm>
            <a:off x="10836117" y="4155523"/>
            <a:ext cx="102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DB68D-E9FD-4913-B3A3-A169DB3BF628}"/>
              </a:ext>
            </a:extLst>
          </p:cNvPr>
          <p:cNvSpPr txBox="1"/>
          <p:nvPr/>
        </p:nvSpPr>
        <p:spPr>
          <a:xfrm>
            <a:off x="10823253" y="4728589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scheduler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/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FCA2BD9-AC4F-4C8A-9231-757FF8C9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49" y="4438650"/>
                <a:ext cx="378551" cy="384811"/>
              </a:xfrm>
              <a:prstGeom prst="rect">
                <a:avLst/>
              </a:prstGeom>
              <a:blipFill>
                <a:blip r:embed="rId6"/>
                <a:stretch>
                  <a:fillRect r="-6154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/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525744-5637-45C6-86C8-43FEC94CD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756025"/>
                <a:ext cx="901579" cy="374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/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F3CBE7-A585-43FC-B870-AEDF31F05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39" y="3749467"/>
                <a:ext cx="315112" cy="38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762D92-63F2-432F-A0C3-88C5516D1116}"/>
                  </a:ext>
                </a:extLst>
              </p:cNvPr>
              <p:cNvSpPr/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762D92-63F2-432F-A0C3-88C5516D1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59" y="3070555"/>
                <a:ext cx="1886052" cy="374085"/>
              </a:xfrm>
              <a:prstGeom prst="rect">
                <a:avLst/>
              </a:prstGeom>
              <a:blipFill>
                <a:blip r:embed="rId9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/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E89EA9F-3AEC-436A-A147-4086690D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5244109"/>
                <a:ext cx="2405526" cy="3848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FDEA7B-2D7F-4E1A-9E2F-20551F238F98}"/>
                  </a:ext>
                </a:extLst>
              </p:cNvPr>
              <p:cNvSpPr/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FDEA7B-2D7F-4E1A-9E2F-20551F238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3" y="5809745"/>
                <a:ext cx="2138362" cy="374085"/>
              </a:xfrm>
              <a:prstGeom prst="rect">
                <a:avLst/>
              </a:prstGeom>
              <a:blipFill>
                <a:blip r:embed="rId11"/>
                <a:stretch>
                  <a:fillRect b="-1563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0317158-8D33-486F-BA53-3A868416D219}"/>
              </a:ext>
            </a:extLst>
          </p:cNvPr>
          <p:cNvCxnSpPr/>
          <p:nvPr/>
        </p:nvCxnSpPr>
        <p:spPr>
          <a:xfrm>
            <a:off x="3060700" y="4821928"/>
            <a:ext cx="0" cy="42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515A6F-56B7-4C74-B7F7-37FDB284E637}"/>
              </a:ext>
            </a:extLst>
          </p:cNvPr>
          <p:cNvCxnSpPr>
            <a:cxnSpLocks/>
          </p:cNvCxnSpPr>
          <p:nvPr/>
        </p:nvCxnSpPr>
        <p:spPr>
          <a:xfrm>
            <a:off x="3293670" y="4130110"/>
            <a:ext cx="0" cy="1113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6C7B9BD-42F7-4276-BD8A-D352DB44A94D}"/>
              </a:ext>
            </a:extLst>
          </p:cNvPr>
          <p:cNvCxnSpPr>
            <a:cxnSpLocks/>
          </p:cNvCxnSpPr>
          <p:nvPr/>
        </p:nvCxnSpPr>
        <p:spPr>
          <a:xfrm>
            <a:off x="4098533" y="3444640"/>
            <a:ext cx="0" cy="236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37C0EA8-C2D4-467B-98CA-7EA169CAD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3690648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95C18E0A-90CD-49F1-A249-05F5F8E3F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" y="305970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E8F1CF89-4E1D-458C-B309-42644C40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" y="2454469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E064C3-7CB7-4BE8-8A78-44CE43B9E1D2}"/>
              </a:ext>
            </a:extLst>
          </p:cNvPr>
          <p:cNvSpPr txBox="1"/>
          <p:nvPr/>
        </p:nvSpPr>
        <p:spPr>
          <a:xfrm>
            <a:off x="662668" y="3721910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D82AC8-1FE4-4A13-8A14-187FC6378848}"/>
              </a:ext>
            </a:extLst>
          </p:cNvPr>
          <p:cNvSpPr txBox="1"/>
          <p:nvPr/>
        </p:nvSpPr>
        <p:spPr>
          <a:xfrm>
            <a:off x="662668" y="3121019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06AB6C-7B42-4C08-9DC9-C5D361396C30}"/>
              </a:ext>
            </a:extLst>
          </p:cNvPr>
          <p:cNvSpPr txBox="1"/>
          <p:nvPr/>
        </p:nvSpPr>
        <p:spPr>
          <a:xfrm>
            <a:off x="662668" y="2488264"/>
            <a:ext cx="3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/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718D07-20EC-4774-83C5-3D96E5E70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49" y="2824885"/>
                <a:ext cx="901579" cy="398675"/>
              </a:xfrm>
              <a:prstGeom prst="rect">
                <a:avLst/>
              </a:prstGeom>
              <a:blipFill>
                <a:blip r:embed="rId13"/>
                <a:stretch>
                  <a:fillRect b="-1449"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9E87853-7607-4C3D-83A9-560753AA1A51}"/>
              </a:ext>
            </a:extLst>
          </p:cNvPr>
          <p:cNvSpPr txBox="1"/>
          <p:nvPr/>
        </p:nvSpPr>
        <p:spPr>
          <a:xfrm>
            <a:off x="10823253" y="2692637"/>
            <a:ext cx="117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Migratory reader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C104A5-40A3-4B9C-B349-F2ABD17A9676}"/>
              </a:ext>
            </a:extLst>
          </p:cNvPr>
          <p:cNvSpPr txBox="1"/>
          <p:nvPr/>
        </p:nvSpPr>
        <p:spPr>
          <a:xfrm>
            <a:off x="550785" y="1554878"/>
            <a:ext cx="8431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Corner case: </a:t>
            </a:r>
            <a:r>
              <a:rPr lang="en-US" altLang="ko-KR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 preemption</a:t>
            </a:r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2400" b="1">
                <a:solidFill>
                  <a:srgbClr val="BF91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migration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157C3E-DAA6-45D2-9C9D-7DA9A72F95AD}"/>
                  </a:ext>
                </a:extLst>
              </p:cNvPr>
              <p:cNvSpPr/>
              <p:nvPr/>
            </p:nvSpPr>
            <p:spPr>
              <a:xfrm>
                <a:off x="5443850" y="4438650"/>
                <a:ext cx="624386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3157C3E-DAA6-45D2-9C9D-7DA9A72F9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850" y="4438650"/>
                <a:ext cx="624386" cy="3848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D90DF5-D6F0-4F91-B10D-BB46F38D67C8}"/>
              </a:ext>
            </a:extLst>
          </p:cNvPr>
          <p:cNvCxnSpPr>
            <a:cxnSpLocks/>
          </p:cNvCxnSpPr>
          <p:nvPr/>
        </p:nvCxnSpPr>
        <p:spPr>
          <a:xfrm flipV="1">
            <a:off x="5466226" y="4823461"/>
            <a:ext cx="0" cy="4292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4C52975-A01A-483C-8420-669F00D78AE3}"/>
              </a:ext>
            </a:extLst>
          </p:cNvPr>
          <p:cNvCxnSpPr>
            <a:cxnSpLocks/>
          </p:cNvCxnSpPr>
          <p:nvPr/>
        </p:nvCxnSpPr>
        <p:spPr>
          <a:xfrm flipV="1">
            <a:off x="5466226" y="3448025"/>
            <a:ext cx="0" cy="9929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 descr="Best Photos of Waving Blank Flag Template - White Flag Clip Art ... -  ClipArt Best - ClipArt Best">
            <a:extLst>
              <a:ext uri="{FF2B5EF4-FFF2-40B4-BE49-F238E27FC236}">
                <a16:creationId xmlns:a16="http://schemas.microsoft.com/office/drawing/2014/main" id="{1DEA2512-4529-49B7-891C-87FE335B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8" y="5495260"/>
            <a:ext cx="341917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CB1678C-84A7-4231-9844-8DF5C8D4BDF0}"/>
              </a:ext>
            </a:extLst>
          </p:cNvPr>
          <p:cNvSpPr txBox="1"/>
          <p:nvPr/>
        </p:nvSpPr>
        <p:spPr>
          <a:xfrm>
            <a:off x="10594483" y="5420174"/>
            <a:ext cx="1628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Per-core</a:t>
            </a:r>
          </a:p>
          <a:p>
            <a:pPr algn="ctr"/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flag</a:t>
            </a:r>
            <a:endParaRPr lang="en-US" altLang="ko-KR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0858C62-D744-4261-A368-DAE9FEF6B488}"/>
              </a:ext>
            </a:extLst>
          </p:cNvPr>
          <p:cNvCxnSpPr>
            <a:cxnSpLocks/>
          </p:cNvCxnSpPr>
          <p:nvPr/>
        </p:nvCxnSpPr>
        <p:spPr>
          <a:xfrm>
            <a:off x="1355883" y="2260892"/>
            <a:ext cx="845096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37E2F1-189D-41CB-9983-0A57CDFB49FE}"/>
              </a:ext>
            </a:extLst>
          </p:cNvPr>
          <p:cNvSpPr txBox="1"/>
          <p:nvPr/>
        </p:nvSpPr>
        <p:spPr>
          <a:xfrm>
            <a:off x="9279285" y="1831025"/>
            <a:ext cx="73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1B18721-6B07-4C8C-BF36-71FA5B433CCC}"/>
              </a:ext>
            </a:extLst>
          </p:cNvPr>
          <p:cNvCxnSpPr>
            <a:cxnSpLocks/>
          </p:cNvCxnSpPr>
          <p:nvPr/>
        </p:nvCxnSpPr>
        <p:spPr>
          <a:xfrm flipV="1">
            <a:off x="5623660" y="2848071"/>
            <a:ext cx="0" cy="16087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2EFDB2B-9BEE-4CD6-8E77-9C762CE8592B}"/>
              </a:ext>
            </a:extLst>
          </p:cNvPr>
          <p:cNvCxnSpPr>
            <a:cxnSpLocks/>
          </p:cNvCxnSpPr>
          <p:nvPr/>
        </p:nvCxnSpPr>
        <p:spPr>
          <a:xfrm>
            <a:off x="5804176" y="2848071"/>
            <a:ext cx="0" cy="16087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F951683-C7C1-4D99-AF55-13F7CA4082FE}"/>
                  </a:ext>
                </a:extLst>
              </p:cNvPr>
              <p:cNvSpPr/>
              <p:nvPr/>
            </p:nvSpPr>
            <p:spPr>
              <a:xfrm>
                <a:off x="5610832" y="2477009"/>
                <a:ext cx="315112" cy="384384"/>
              </a:xfrm>
              <a:prstGeom prst="rect">
                <a:avLst/>
              </a:prstGeom>
              <a:solidFill>
                <a:srgbClr val="ED7D31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S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F951683-C7C1-4D99-AF55-13F7CA408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832" y="2477009"/>
                <a:ext cx="315112" cy="384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15B18CC-A5F3-49CE-8B8C-BE0C43953BAC}"/>
              </a:ext>
            </a:extLst>
          </p:cNvPr>
          <p:cNvCxnSpPr>
            <a:cxnSpLocks/>
          </p:cNvCxnSpPr>
          <p:nvPr/>
        </p:nvCxnSpPr>
        <p:spPr>
          <a:xfrm>
            <a:off x="6068236" y="4823461"/>
            <a:ext cx="0" cy="429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A8E7-DACA-491D-9B63-0858582E5E3D}"/>
                  </a:ext>
                </a:extLst>
              </p:cNvPr>
              <p:cNvSpPr/>
              <p:nvPr/>
            </p:nvSpPr>
            <p:spPr>
              <a:xfrm>
                <a:off x="6059521" y="5244109"/>
                <a:ext cx="1329469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0E1A8E7-DACA-491D-9B63-0858582E5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521" y="5244109"/>
                <a:ext cx="1329469" cy="38481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77680B9-79BD-4545-982F-0A6300AA7376}"/>
              </a:ext>
            </a:extLst>
          </p:cNvPr>
          <p:cNvCxnSpPr>
            <a:cxnSpLocks/>
          </p:cNvCxnSpPr>
          <p:nvPr/>
        </p:nvCxnSpPr>
        <p:spPr>
          <a:xfrm flipV="1">
            <a:off x="6228226" y="2848071"/>
            <a:ext cx="0" cy="2952149"/>
          </a:xfrm>
          <a:prstGeom prst="straightConnector1">
            <a:avLst/>
          </a:prstGeom>
          <a:ln w="38100">
            <a:solidFill>
              <a:srgbClr val="BF91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7A6FD75-F99A-443F-8F97-2616EC01D23D}"/>
                  </a:ext>
                </a:extLst>
              </p:cNvPr>
              <p:cNvSpPr/>
              <p:nvPr/>
            </p:nvSpPr>
            <p:spPr>
              <a:xfrm>
                <a:off x="6228226" y="2470630"/>
                <a:ext cx="901579" cy="398675"/>
              </a:xfrm>
              <a:prstGeom prst="rect">
                <a:avLst/>
              </a:prstGeom>
              <a:pattFill prst="wdUpDiag">
                <a:fgClr>
                  <a:srgbClr val="BF910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7A6FD75-F99A-443F-8F97-2616EC01D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26" y="2470630"/>
                <a:ext cx="901579" cy="3986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EAF7CE4-43E7-4CC8-B047-0329764152CA}"/>
              </a:ext>
            </a:extLst>
          </p:cNvPr>
          <p:cNvCxnSpPr>
            <a:cxnSpLocks/>
          </p:cNvCxnSpPr>
          <p:nvPr/>
        </p:nvCxnSpPr>
        <p:spPr>
          <a:xfrm>
            <a:off x="7129805" y="2857596"/>
            <a:ext cx="23470" cy="2409729"/>
          </a:xfrm>
          <a:prstGeom prst="straightConnector1">
            <a:avLst/>
          </a:prstGeom>
          <a:ln w="38100">
            <a:solidFill>
              <a:srgbClr val="BF91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EF89CAD-F8F8-4890-B69B-7C9F8B9D59D6}"/>
                  </a:ext>
                </a:extLst>
              </p:cNvPr>
              <p:cNvSpPr/>
              <p:nvPr/>
            </p:nvSpPr>
            <p:spPr>
              <a:xfrm>
                <a:off x="7388990" y="4438650"/>
                <a:ext cx="1261201" cy="384811"/>
              </a:xfrm>
              <a:prstGeom prst="rect">
                <a:avLst/>
              </a:prstGeom>
              <a:solidFill>
                <a:srgbClr val="5B9BD5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EF89CAD-F8F8-4890-B69B-7C9F8B9D5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990" y="4438650"/>
                <a:ext cx="1261201" cy="38481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E1C08D-3CBC-4BBE-9114-95BCE145A53E}"/>
              </a:ext>
            </a:extLst>
          </p:cNvPr>
          <p:cNvCxnSpPr>
            <a:cxnSpLocks/>
          </p:cNvCxnSpPr>
          <p:nvPr/>
        </p:nvCxnSpPr>
        <p:spPr>
          <a:xfrm flipV="1">
            <a:off x="7388990" y="4823461"/>
            <a:ext cx="0" cy="413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1088522" y="1975233"/>
            <a:ext cx="7141077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CC: Reader Pass-through Semaphore</a:t>
            </a: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IMDS: File Cell</a:t>
            </a:r>
            <a:endParaRPr lang="en" altLang="ko-Kore-KR" sz="2400" b="1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SA: mlog cell</a:t>
            </a:r>
            <a:endParaRPr lang="en" altLang="ko-Kore-KR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Multicore-Accelerated File System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46688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C5A8D-732E-436A-BB5A-6F17E9438FC9}"/>
              </a:ext>
            </a:extLst>
          </p:cNvPr>
          <p:cNvSpPr txBox="1"/>
          <p:nvPr/>
        </p:nvSpPr>
        <p:spPr>
          <a:xfrm>
            <a:off x="1958844" y="2343754"/>
            <a:ext cx="189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group 0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ED3DB-6E89-4907-ADD5-D0BE7ADDA74F}"/>
              </a:ext>
            </a:extLst>
          </p:cNvPr>
          <p:cNvSpPr txBox="1"/>
          <p:nvPr/>
        </p:nvSpPr>
        <p:spPr>
          <a:xfrm>
            <a:off x="9338823" y="2343754"/>
            <a:ext cx="189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group N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261B5-C825-4588-8217-C85D88568C47}"/>
              </a:ext>
            </a:extLst>
          </p:cNvPr>
          <p:cNvSpPr txBox="1"/>
          <p:nvPr/>
        </p:nvSpPr>
        <p:spPr>
          <a:xfrm>
            <a:off x="1263518" y="2713086"/>
            <a:ext cx="289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 number % N =0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76F51-A4A6-4C8D-8BBA-E2EACA91ED49}"/>
              </a:ext>
            </a:extLst>
          </p:cNvPr>
          <p:cNvSpPr txBox="1"/>
          <p:nvPr/>
        </p:nvSpPr>
        <p:spPr>
          <a:xfrm>
            <a:off x="8443473" y="2713086"/>
            <a:ext cx="289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 number % N =N-1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CC72-5E3F-476C-A6D4-99CDBE3E7849}"/>
              </a:ext>
            </a:extLst>
          </p:cNvPr>
          <p:cNvSpPr txBox="1"/>
          <p:nvPr/>
        </p:nvSpPr>
        <p:spPr>
          <a:xfrm>
            <a:off x="6086983" y="2506549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071681C-FAE3-4675-92F1-E0C20D62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40" y="3580713"/>
            <a:ext cx="1168890" cy="10666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7511E9-3A18-4B63-856E-C63D4C1755A5}"/>
              </a:ext>
            </a:extLst>
          </p:cNvPr>
          <p:cNvSpPr txBox="1"/>
          <p:nvPr/>
        </p:nvSpPr>
        <p:spPr>
          <a:xfrm>
            <a:off x="1525262" y="4138869"/>
            <a:ext cx="538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</a:t>
            </a:r>
          </a:p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</a:t>
            </a:r>
            <a:endParaRPr lang="ko-KR" altLang="en-US"/>
          </a:p>
        </p:txBody>
      </p:sp>
      <p:pic>
        <p:nvPicPr>
          <p:cNvPr id="40" name="그래픽 39" descr="자물쇠 단색으로 채워진">
            <a:extLst>
              <a:ext uri="{FF2B5EF4-FFF2-40B4-BE49-F238E27FC236}">
                <a16:creationId xmlns:a16="http://schemas.microsoft.com/office/drawing/2014/main" id="{5882F0B8-B821-48A3-89BC-5CF45CCC4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675" y="4196989"/>
            <a:ext cx="467023" cy="467023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4D2B47-38B5-464B-A4AA-A3887D11BC27}"/>
              </a:ext>
            </a:extLst>
          </p:cNvPr>
          <p:cNvCxnSpPr/>
          <p:nvPr/>
        </p:nvCxnSpPr>
        <p:spPr>
          <a:xfrm flipH="1">
            <a:off x="1972700" y="4575650"/>
            <a:ext cx="105079" cy="3143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5E9478E-44D6-4EA3-A2EB-76B7D8DBCEE8}"/>
              </a:ext>
            </a:extLst>
          </p:cNvPr>
          <p:cNvCxnSpPr>
            <a:cxnSpLocks/>
          </p:cNvCxnSpPr>
          <p:nvPr/>
        </p:nvCxnSpPr>
        <p:spPr>
          <a:xfrm>
            <a:off x="2273499" y="4577852"/>
            <a:ext cx="1154451" cy="3121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1B5582-266D-40BD-B4B3-88DCCC6028B2}"/>
              </a:ext>
            </a:extLst>
          </p:cNvPr>
          <p:cNvSpPr/>
          <p:nvPr/>
        </p:nvSpPr>
        <p:spPr>
          <a:xfrm>
            <a:off x="1972700" y="4889975"/>
            <a:ext cx="1455250" cy="261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1 inode table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B317AD-F728-4982-8CB1-C562BB952758}"/>
              </a:ext>
            </a:extLst>
          </p:cNvPr>
          <p:cNvSpPr txBox="1"/>
          <p:nvPr/>
        </p:nvSpPr>
        <p:spPr>
          <a:xfrm>
            <a:off x="1525262" y="4858424"/>
            <a:ext cx="467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 B</a:t>
            </a:r>
            <a:endParaRPr lang="ko-KR" altLang="en-US" sz="14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748ED1-356D-496E-A0F5-778F306D0246}"/>
              </a:ext>
            </a:extLst>
          </p:cNvPr>
          <p:cNvSpPr/>
          <p:nvPr/>
        </p:nvSpPr>
        <p:spPr>
          <a:xfrm>
            <a:off x="3096886" y="5347409"/>
            <a:ext cx="331064" cy="261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DE0B5-6819-4443-9A54-40B309C3CBF2}"/>
              </a:ext>
            </a:extLst>
          </p:cNvPr>
          <p:cNvSpPr txBox="1"/>
          <p:nvPr/>
        </p:nvSpPr>
        <p:spPr>
          <a:xfrm>
            <a:off x="1416636" y="5315858"/>
            <a:ext cx="60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KB</a:t>
            </a:r>
            <a:endParaRPr lang="ko-KR" altLang="en-US" sz="14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B584D1-8056-48EF-90F6-2285B29B67D9}"/>
              </a:ext>
            </a:extLst>
          </p:cNvPr>
          <p:cNvSpPr/>
          <p:nvPr/>
        </p:nvSpPr>
        <p:spPr>
          <a:xfrm>
            <a:off x="1972700" y="5803651"/>
            <a:ext cx="1455250" cy="26183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File 1 data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D06ED2-D9E9-4193-912E-E0F0E685DD3B}"/>
              </a:ext>
            </a:extLst>
          </p:cNvPr>
          <p:cNvSpPr/>
          <p:nvPr/>
        </p:nvSpPr>
        <p:spPr>
          <a:xfrm>
            <a:off x="2488283" y="5346217"/>
            <a:ext cx="743947" cy="26183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598B10-0CFD-4484-9D33-003DCD73D25F}"/>
              </a:ext>
            </a:extLst>
          </p:cNvPr>
          <p:cNvSpPr/>
          <p:nvPr/>
        </p:nvSpPr>
        <p:spPr>
          <a:xfrm>
            <a:off x="1972700" y="5347409"/>
            <a:ext cx="608603" cy="2618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inode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020CC6A3-9024-4F2F-BCCF-13779F01CE38}"/>
              </a:ext>
            </a:extLst>
          </p:cNvPr>
          <p:cNvSpPr/>
          <p:nvPr/>
        </p:nvSpPr>
        <p:spPr>
          <a:xfrm>
            <a:off x="3434028" y="4971602"/>
            <a:ext cx="191706" cy="509879"/>
          </a:xfrm>
          <a:custGeom>
            <a:avLst/>
            <a:gdLst>
              <a:gd name="connsiteX0" fmla="*/ 0 w 191706"/>
              <a:gd name="connsiteY0" fmla="*/ 480241 h 509879"/>
              <a:gd name="connsiteX1" fmla="*/ 152400 w 191706"/>
              <a:gd name="connsiteY1" fmla="*/ 465953 h 509879"/>
              <a:gd name="connsiteX2" fmla="*/ 180975 w 191706"/>
              <a:gd name="connsiteY2" fmla="*/ 61141 h 509879"/>
              <a:gd name="connsiteX3" fmla="*/ 0 w 191706"/>
              <a:gd name="connsiteY3" fmla="*/ 8753 h 5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06" h="509879">
                <a:moveTo>
                  <a:pt x="0" y="480241"/>
                </a:moveTo>
                <a:cubicBezTo>
                  <a:pt x="61118" y="508022"/>
                  <a:pt x="122237" y="535803"/>
                  <a:pt x="152400" y="465953"/>
                </a:cubicBezTo>
                <a:cubicBezTo>
                  <a:pt x="182563" y="396103"/>
                  <a:pt x="206375" y="137341"/>
                  <a:pt x="180975" y="61141"/>
                </a:cubicBezTo>
                <a:cubicBezTo>
                  <a:pt x="155575" y="-15059"/>
                  <a:pt x="77787" y="-3153"/>
                  <a:pt x="0" y="875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래픽 56" descr="자물쇠 단색으로 채워진">
            <a:extLst>
              <a:ext uri="{FF2B5EF4-FFF2-40B4-BE49-F238E27FC236}">
                <a16:creationId xmlns:a16="http://schemas.microsoft.com/office/drawing/2014/main" id="{E813C207-5E33-4CF4-AA29-6D3696E55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708" y="3218238"/>
            <a:ext cx="467023" cy="467023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A6F2864-2846-41D8-939C-34827304A333}"/>
              </a:ext>
            </a:extLst>
          </p:cNvPr>
          <p:cNvSpPr/>
          <p:nvPr/>
        </p:nvSpPr>
        <p:spPr>
          <a:xfrm>
            <a:off x="402771" y="674170"/>
            <a:ext cx="11386457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IMDS: File Cell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Partition and reorganize in-memory data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Encompasses inode table entry, inode page, data page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Places each file cell to a tree by hashing the inode ID</a:t>
            </a:r>
            <a:endParaRPr lang="en-US" altLang="ko-KR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3D7668-47CD-48B1-B049-711EF6A67848}"/>
              </a:ext>
            </a:extLst>
          </p:cNvPr>
          <p:cNvSpPr txBox="1"/>
          <p:nvPr/>
        </p:nvSpPr>
        <p:spPr>
          <a:xfrm>
            <a:off x="1416636" y="5786630"/>
            <a:ext cx="60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KB</a:t>
            </a:r>
            <a:endParaRPr lang="ko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20E464-DD61-4011-A4A0-F570B860A459}"/>
              </a:ext>
            </a:extLst>
          </p:cNvPr>
          <p:cNvSpPr txBox="1"/>
          <p:nvPr/>
        </p:nvSpPr>
        <p:spPr>
          <a:xfrm>
            <a:off x="4627425" y="3245213"/>
            <a:ext cx="476695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write(), read(), stat(), fsync():</a:t>
            </a:r>
          </a:p>
          <a:p>
            <a:endParaRPr lang="en-US" altLang="ko-KR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group/indexing in shared-mode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file cell of target file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File operations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02A702C-61AF-40C3-975E-223690F5D66A}"/>
              </a:ext>
            </a:extLst>
          </p:cNvPr>
          <p:cNvSpPr/>
          <p:nvPr/>
        </p:nvSpPr>
        <p:spPr>
          <a:xfrm>
            <a:off x="1056587" y="3523030"/>
            <a:ext cx="3032760" cy="273489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09C542-370B-4D18-ADE3-E4C10B675DD3}"/>
              </a:ext>
            </a:extLst>
          </p:cNvPr>
          <p:cNvSpPr/>
          <p:nvPr/>
        </p:nvSpPr>
        <p:spPr>
          <a:xfrm>
            <a:off x="1064923" y="2342563"/>
            <a:ext cx="3032760" cy="81114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1F11C55-1AC1-4FAF-8F58-36A8FCA67B99}"/>
              </a:ext>
            </a:extLst>
          </p:cNvPr>
          <p:cNvSpPr/>
          <p:nvPr/>
        </p:nvSpPr>
        <p:spPr>
          <a:xfrm>
            <a:off x="8342790" y="2342563"/>
            <a:ext cx="3032760" cy="81114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4C5EA8-198C-4FD9-851A-9185A547ED6C}"/>
              </a:ext>
            </a:extLst>
          </p:cNvPr>
          <p:cNvGrpSpPr/>
          <p:nvPr/>
        </p:nvGrpSpPr>
        <p:grpSpPr>
          <a:xfrm>
            <a:off x="8948580" y="1051986"/>
            <a:ext cx="2976952" cy="835325"/>
            <a:chOff x="8930926" y="787783"/>
            <a:chExt cx="2976952" cy="835325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2754CB7-80D2-435E-AC55-20CC7A7D8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30926" y="787783"/>
              <a:ext cx="2976952" cy="306076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4E7D8C8-F35A-412A-A14E-71B49A24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45880" y="1083302"/>
              <a:ext cx="2953226" cy="30626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5366794-873B-4CCB-9455-07254985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5326" y="1434267"/>
              <a:ext cx="2828841" cy="188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9407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C5A8D-732E-436A-BB5A-6F17E9438FC9}"/>
              </a:ext>
            </a:extLst>
          </p:cNvPr>
          <p:cNvSpPr txBox="1"/>
          <p:nvPr/>
        </p:nvSpPr>
        <p:spPr>
          <a:xfrm>
            <a:off x="1958844" y="2343754"/>
            <a:ext cx="189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group 0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ED3DB-6E89-4907-ADD5-D0BE7ADDA74F}"/>
              </a:ext>
            </a:extLst>
          </p:cNvPr>
          <p:cNvSpPr txBox="1"/>
          <p:nvPr/>
        </p:nvSpPr>
        <p:spPr>
          <a:xfrm>
            <a:off x="9338823" y="2343754"/>
            <a:ext cx="189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group N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261B5-C825-4588-8217-C85D88568C47}"/>
              </a:ext>
            </a:extLst>
          </p:cNvPr>
          <p:cNvSpPr txBox="1"/>
          <p:nvPr/>
        </p:nvSpPr>
        <p:spPr>
          <a:xfrm>
            <a:off x="1263518" y="2713086"/>
            <a:ext cx="289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 number % N =0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76F51-A4A6-4C8D-8BBA-E2EACA91ED49}"/>
              </a:ext>
            </a:extLst>
          </p:cNvPr>
          <p:cNvSpPr txBox="1"/>
          <p:nvPr/>
        </p:nvSpPr>
        <p:spPr>
          <a:xfrm>
            <a:off x="8443473" y="2713086"/>
            <a:ext cx="289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Inode number % N =N-1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6CC72-5E3F-476C-A6D4-99CDBE3E7849}"/>
              </a:ext>
            </a:extLst>
          </p:cNvPr>
          <p:cNvSpPr txBox="1"/>
          <p:nvPr/>
        </p:nvSpPr>
        <p:spPr>
          <a:xfrm>
            <a:off x="6086983" y="2506549"/>
            <a:ext cx="42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071681C-FAE3-4675-92F1-E0C20D62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40" y="3580713"/>
            <a:ext cx="1168890" cy="10666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7511E9-3A18-4B63-856E-C63D4C1755A5}"/>
              </a:ext>
            </a:extLst>
          </p:cNvPr>
          <p:cNvSpPr txBox="1"/>
          <p:nvPr/>
        </p:nvSpPr>
        <p:spPr>
          <a:xfrm>
            <a:off x="1525262" y="4138869"/>
            <a:ext cx="538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</a:t>
            </a:r>
          </a:p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</a:t>
            </a:r>
            <a:endParaRPr lang="ko-KR" altLang="en-US"/>
          </a:p>
        </p:txBody>
      </p:sp>
      <p:pic>
        <p:nvPicPr>
          <p:cNvPr id="40" name="그래픽 39" descr="자물쇠 단색으로 채워진">
            <a:extLst>
              <a:ext uri="{FF2B5EF4-FFF2-40B4-BE49-F238E27FC236}">
                <a16:creationId xmlns:a16="http://schemas.microsoft.com/office/drawing/2014/main" id="{5882F0B8-B821-48A3-89BC-5CF45CCC4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675" y="4196989"/>
            <a:ext cx="467023" cy="467023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4D2B47-38B5-464B-A4AA-A3887D11BC27}"/>
              </a:ext>
            </a:extLst>
          </p:cNvPr>
          <p:cNvCxnSpPr/>
          <p:nvPr/>
        </p:nvCxnSpPr>
        <p:spPr>
          <a:xfrm flipH="1">
            <a:off x="1972700" y="4575650"/>
            <a:ext cx="105079" cy="3143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5E9478E-44D6-4EA3-A2EB-76B7D8DBCEE8}"/>
              </a:ext>
            </a:extLst>
          </p:cNvPr>
          <p:cNvCxnSpPr>
            <a:cxnSpLocks/>
          </p:cNvCxnSpPr>
          <p:nvPr/>
        </p:nvCxnSpPr>
        <p:spPr>
          <a:xfrm>
            <a:off x="2273499" y="4577852"/>
            <a:ext cx="1154451" cy="3121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1B5582-266D-40BD-B4B3-88DCCC6028B2}"/>
              </a:ext>
            </a:extLst>
          </p:cNvPr>
          <p:cNvSpPr/>
          <p:nvPr/>
        </p:nvSpPr>
        <p:spPr>
          <a:xfrm>
            <a:off x="1972700" y="4889975"/>
            <a:ext cx="1455250" cy="261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1 inode table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B317AD-F728-4982-8CB1-C562BB952758}"/>
              </a:ext>
            </a:extLst>
          </p:cNvPr>
          <p:cNvSpPr txBox="1"/>
          <p:nvPr/>
        </p:nvSpPr>
        <p:spPr>
          <a:xfrm>
            <a:off x="1525262" y="4858424"/>
            <a:ext cx="467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 B</a:t>
            </a:r>
            <a:endParaRPr lang="ko-KR" altLang="en-US" sz="14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748ED1-356D-496E-A0F5-778F306D0246}"/>
              </a:ext>
            </a:extLst>
          </p:cNvPr>
          <p:cNvSpPr/>
          <p:nvPr/>
        </p:nvSpPr>
        <p:spPr>
          <a:xfrm>
            <a:off x="3096886" y="5347409"/>
            <a:ext cx="331064" cy="261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DE0B5-6819-4443-9A54-40B309C3CBF2}"/>
              </a:ext>
            </a:extLst>
          </p:cNvPr>
          <p:cNvSpPr txBox="1"/>
          <p:nvPr/>
        </p:nvSpPr>
        <p:spPr>
          <a:xfrm>
            <a:off x="1416636" y="5315858"/>
            <a:ext cx="60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KB</a:t>
            </a:r>
            <a:endParaRPr lang="ko-KR" altLang="en-US" sz="14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B584D1-8056-48EF-90F6-2285B29B67D9}"/>
              </a:ext>
            </a:extLst>
          </p:cNvPr>
          <p:cNvSpPr/>
          <p:nvPr/>
        </p:nvSpPr>
        <p:spPr>
          <a:xfrm>
            <a:off x="1972700" y="5803651"/>
            <a:ext cx="1455250" cy="26183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File 1 data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D06ED2-D9E9-4193-912E-E0F0E685DD3B}"/>
              </a:ext>
            </a:extLst>
          </p:cNvPr>
          <p:cNvSpPr/>
          <p:nvPr/>
        </p:nvSpPr>
        <p:spPr>
          <a:xfrm>
            <a:off x="2488283" y="5346217"/>
            <a:ext cx="743947" cy="26183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598B10-0CFD-4484-9D33-003DCD73D25F}"/>
              </a:ext>
            </a:extLst>
          </p:cNvPr>
          <p:cNvSpPr/>
          <p:nvPr/>
        </p:nvSpPr>
        <p:spPr>
          <a:xfrm>
            <a:off x="1972700" y="5347409"/>
            <a:ext cx="608603" cy="2618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inode</a:t>
            </a:r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020CC6A3-9024-4F2F-BCCF-13779F01CE38}"/>
              </a:ext>
            </a:extLst>
          </p:cNvPr>
          <p:cNvSpPr/>
          <p:nvPr/>
        </p:nvSpPr>
        <p:spPr>
          <a:xfrm>
            <a:off x="3434028" y="4971602"/>
            <a:ext cx="191706" cy="509879"/>
          </a:xfrm>
          <a:custGeom>
            <a:avLst/>
            <a:gdLst>
              <a:gd name="connsiteX0" fmla="*/ 0 w 191706"/>
              <a:gd name="connsiteY0" fmla="*/ 480241 h 509879"/>
              <a:gd name="connsiteX1" fmla="*/ 152400 w 191706"/>
              <a:gd name="connsiteY1" fmla="*/ 465953 h 509879"/>
              <a:gd name="connsiteX2" fmla="*/ 180975 w 191706"/>
              <a:gd name="connsiteY2" fmla="*/ 61141 h 509879"/>
              <a:gd name="connsiteX3" fmla="*/ 0 w 191706"/>
              <a:gd name="connsiteY3" fmla="*/ 8753 h 509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06" h="509879">
                <a:moveTo>
                  <a:pt x="0" y="480241"/>
                </a:moveTo>
                <a:cubicBezTo>
                  <a:pt x="61118" y="508022"/>
                  <a:pt x="122237" y="535803"/>
                  <a:pt x="152400" y="465953"/>
                </a:cubicBezTo>
                <a:cubicBezTo>
                  <a:pt x="182563" y="396103"/>
                  <a:pt x="206375" y="137341"/>
                  <a:pt x="180975" y="61141"/>
                </a:cubicBezTo>
                <a:cubicBezTo>
                  <a:pt x="155575" y="-15059"/>
                  <a:pt x="77787" y="-3153"/>
                  <a:pt x="0" y="875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F43F7B9-001D-4992-8418-12BF8BEF2280}"/>
              </a:ext>
            </a:extLst>
          </p:cNvPr>
          <p:cNvSpPr/>
          <p:nvPr/>
        </p:nvSpPr>
        <p:spPr>
          <a:xfrm>
            <a:off x="1056587" y="3523030"/>
            <a:ext cx="3032760" cy="273489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래픽 56" descr="자물쇠 단색으로 채워진">
            <a:extLst>
              <a:ext uri="{FF2B5EF4-FFF2-40B4-BE49-F238E27FC236}">
                <a16:creationId xmlns:a16="http://schemas.microsoft.com/office/drawing/2014/main" id="{E813C207-5E33-4CF4-AA29-6D3696E55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708" y="3218238"/>
            <a:ext cx="467023" cy="46702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AB9F7F4-8A97-41A3-872E-A3804B1B9B21}"/>
              </a:ext>
            </a:extLst>
          </p:cNvPr>
          <p:cNvSpPr txBox="1"/>
          <p:nvPr/>
        </p:nvSpPr>
        <p:spPr>
          <a:xfrm>
            <a:off x="4606188" y="4940274"/>
            <a:ext cx="476695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create(), unlink(), mkdir():</a:t>
            </a:r>
          </a:p>
          <a:p>
            <a:endParaRPr lang="en-US" altLang="ko-KR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group/indexing in exclusive-mode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file cell of target files and directory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File operations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3D7668-47CD-48B1-B049-711EF6A67848}"/>
              </a:ext>
            </a:extLst>
          </p:cNvPr>
          <p:cNvSpPr txBox="1"/>
          <p:nvPr/>
        </p:nvSpPr>
        <p:spPr>
          <a:xfrm>
            <a:off x="1416636" y="5786630"/>
            <a:ext cx="608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KB</a:t>
            </a:r>
            <a:endParaRPr lang="ko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20E464-DD61-4011-A4A0-F570B860A459}"/>
              </a:ext>
            </a:extLst>
          </p:cNvPr>
          <p:cNvSpPr txBox="1"/>
          <p:nvPr/>
        </p:nvSpPr>
        <p:spPr>
          <a:xfrm>
            <a:off x="4627425" y="3245213"/>
            <a:ext cx="476695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write(), read(), stat(), fsync():</a:t>
            </a:r>
          </a:p>
          <a:p>
            <a:endParaRPr lang="en-US" altLang="ko-KR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group/indexing in shared-mode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Lock file cell of target file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Tahoma" panose="020B0604030504040204" pitchFamily="34" charset="0"/>
                <a:cs typeface="Tahoma" panose="020B0604030504040204" pitchFamily="34" charset="0"/>
              </a:rPr>
              <a:t>File operations</a:t>
            </a:r>
            <a:endParaRPr lang="ko-KR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791D40A-7E22-4F1C-ACE0-01253273BF63}"/>
              </a:ext>
            </a:extLst>
          </p:cNvPr>
          <p:cNvCxnSpPr>
            <a:cxnSpLocks/>
          </p:cNvCxnSpPr>
          <p:nvPr/>
        </p:nvCxnSpPr>
        <p:spPr>
          <a:xfrm flipH="1">
            <a:off x="4606189" y="4787815"/>
            <a:ext cx="507121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113AA7-D64E-417A-A1B7-95B0BB1B8A09}"/>
              </a:ext>
            </a:extLst>
          </p:cNvPr>
          <p:cNvSpPr/>
          <p:nvPr/>
        </p:nvSpPr>
        <p:spPr>
          <a:xfrm>
            <a:off x="1064923" y="2342563"/>
            <a:ext cx="3032760" cy="81114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3C0A54-230F-4A8C-B500-9F50048B85D0}"/>
              </a:ext>
            </a:extLst>
          </p:cNvPr>
          <p:cNvSpPr/>
          <p:nvPr/>
        </p:nvSpPr>
        <p:spPr>
          <a:xfrm>
            <a:off x="8342790" y="2342563"/>
            <a:ext cx="3032760" cy="81114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3C09EF-B802-4D2A-AF13-C3E32710DE54}"/>
              </a:ext>
            </a:extLst>
          </p:cNvPr>
          <p:cNvSpPr/>
          <p:nvPr/>
        </p:nvSpPr>
        <p:spPr>
          <a:xfrm>
            <a:off x="402771" y="674170"/>
            <a:ext cx="11386457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IMDS: File Cell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Partition and reorganize in-memory data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Encompasses inode table entry, inode page, data page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Places each file cell to a tree by hashing the inode ID</a:t>
            </a:r>
            <a:endParaRPr lang="en-US" altLang="ko-KR" sz="24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3B9DA32-BE58-4EEB-8569-ECC1F45BFCD6}"/>
              </a:ext>
            </a:extLst>
          </p:cNvPr>
          <p:cNvGrpSpPr/>
          <p:nvPr/>
        </p:nvGrpSpPr>
        <p:grpSpPr>
          <a:xfrm>
            <a:off x="8948580" y="1051986"/>
            <a:ext cx="2976952" cy="835325"/>
            <a:chOff x="8930926" y="787783"/>
            <a:chExt cx="2976952" cy="83532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30C66CD-BC6C-4A2C-97FF-9026D951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30926" y="787783"/>
              <a:ext cx="2976952" cy="30607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9755C79-1D36-4C25-8E5D-5E79FE28A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45880" y="1083302"/>
              <a:ext cx="2953226" cy="30626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16A9FBE-C8E7-4413-859E-B21DE7A46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5326" y="1434267"/>
              <a:ext cx="2828841" cy="188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84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ECD279-7FD3-4211-8AAA-15B6FAD491C4}"/>
              </a:ext>
            </a:extLst>
          </p:cNvPr>
          <p:cNvSpPr/>
          <p:nvPr/>
        </p:nvSpPr>
        <p:spPr>
          <a:xfrm>
            <a:off x="1088522" y="1975233"/>
            <a:ext cx="7141077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CC: Reader Pass-through Semaphore</a:t>
            </a: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/>
              <a:t>IMDS: File Cell</a:t>
            </a: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" altLang="ko-Kore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" altLang="ko-Kore-KR" sz="2400" b="1">
                <a:solidFill>
                  <a:srgbClr val="C00000"/>
                </a:solidFill>
              </a:rPr>
              <a:t>SA: mlog cell</a:t>
            </a:r>
            <a:endParaRPr lang="en" altLang="ko-Kore-KR" sz="2400" b="1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Multicore-Accelerated File System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17310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/>
              <a:t>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C1404-AD12-4494-BBA4-7D70C3C71D79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SA: Mlog Cell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830E4B-F2D7-4499-9050-167B3FB2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03" y="1365730"/>
            <a:ext cx="10674993" cy="16101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3DCA70-7054-4889-922F-E4D0038589DB}"/>
              </a:ext>
            </a:extLst>
          </p:cNvPr>
          <p:cNvSpPr/>
          <p:nvPr/>
        </p:nvSpPr>
        <p:spPr>
          <a:xfrm>
            <a:off x="1426988" y="3915853"/>
            <a:ext cx="1863666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D09B73-25A2-4EEC-A778-1A3C0B03D3DB}"/>
              </a:ext>
            </a:extLst>
          </p:cNvPr>
          <p:cNvSpPr/>
          <p:nvPr/>
        </p:nvSpPr>
        <p:spPr>
          <a:xfrm>
            <a:off x="3291405" y="3915853"/>
            <a:ext cx="1863666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313D42-8E29-4DD1-9E4E-0F961E2E8F75}"/>
              </a:ext>
            </a:extLst>
          </p:cNvPr>
          <p:cNvSpPr/>
          <p:nvPr/>
        </p:nvSpPr>
        <p:spPr>
          <a:xfrm>
            <a:off x="5155071" y="3915853"/>
            <a:ext cx="1863666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D12F1E-B279-4F8B-B140-84084AFE3AF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020465" y="3535930"/>
            <a:ext cx="338356" cy="379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ABB13F-62CE-44C5-BD4F-0E6995136916}"/>
              </a:ext>
            </a:extLst>
          </p:cNvPr>
          <p:cNvCxnSpPr>
            <a:cxnSpLocks/>
          </p:cNvCxnSpPr>
          <p:nvPr/>
        </p:nvCxnSpPr>
        <p:spPr>
          <a:xfrm>
            <a:off x="3920404" y="3535930"/>
            <a:ext cx="338356" cy="379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DAE1D5-D470-436B-81E4-6FA514131001}"/>
              </a:ext>
            </a:extLst>
          </p:cNvPr>
          <p:cNvSpPr txBox="1"/>
          <p:nvPr/>
        </p:nvSpPr>
        <p:spPr>
          <a:xfrm>
            <a:off x="1238134" y="3109440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write(file1)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12DC64-47FD-45C8-813C-5DE6F9BBAAA2}"/>
              </a:ext>
            </a:extLst>
          </p:cNvPr>
          <p:cNvSpPr txBox="1"/>
          <p:nvPr/>
        </p:nvSpPr>
        <p:spPr>
          <a:xfrm>
            <a:off x="3305605" y="3109440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create(file1)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035B2-DF8D-45ED-963E-3C4345F03E0D}"/>
              </a:ext>
            </a:extLst>
          </p:cNvPr>
          <p:cNvSpPr txBox="1"/>
          <p:nvPr/>
        </p:nvSpPr>
        <p:spPr>
          <a:xfrm>
            <a:off x="1688102" y="4416603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mlog 1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6E7F9-3D1F-47B5-AAEA-12D6018F07E8}"/>
              </a:ext>
            </a:extLst>
          </p:cNvPr>
          <p:cNvSpPr txBox="1"/>
          <p:nvPr/>
        </p:nvSpPr>
        <p:spPr>
          <a:xfrm>
            <a:off x="3588041" y="4416603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mlog 2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161E50-55D8-4D92-864B-855BF5326745}"/>
              </a:ext>
            </a:extLst>
          </p:cNvPr>
          <p:cNvSpPr txBox="1"/>
          <p:nvPr/>
        </p:nvSpPr>
        <p:spPr>
          <a:xfrm>
            <a:off x="5416185" y="4416603"/>
            <a:ext cx="13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mlog 3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DEEB4-FB0F-47A1-AB51-DAFF035A3DEA}"/>
              </a:ext>
            </a:extLst>
          </p:cNvPr>
          <p:cNvSpPr txBox="1"/>
          <p:nvPr/>
        </p:nvSpPr>
        <p:spPr>
          <a:xfrm>
            <a:off x="7509647" y="3294106"/>
            <a:ext cx="35681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dispatch atomic file operations in a round-robin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mlog maintains its internal consistency 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FCED42-26FA-4BD4-BEB0-E104E31AB91D}"/>
              </a:ext>
            </a:extLst>
          </p:cNvPr>
          <p:cNvSpPr txBox="1"/>
          <p:nvPr/>
        </p:nvSpPr>
        <p:spPr>
          <a:xfrm>
            <a:off x="1578483" y="5060141"/>
            <a:ext cx="517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How to keep consistency over multiple mlog?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8BCC87-9B88-44C2-92A7-525E90FBF1DB}"/>
              </a:ext>
            </a:extLst>
          </p:cNvPr>
          <p:cNvSpPr/>
          <p:nvPr/>
        </p:nvSpPr>
        <p:spPr>
          <a:xfrm>
            <a:off x="3885352" y="5641434"/>
            <a:ext cx="2121747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rename(file1, file2)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D775B7-0EE6-4E85-BF77-F2691BFD50D8}"/>
              </a:ext>
            </a:extLst>
          </p:cNvPr>
          <p:cNvSpPr/>
          <p:nvPr/>
        </p:nvSpPr>
        <p:spPr>
          <a:xfrm>
            <a:off x="1758154" y="5641434"/>
            <a:ext cx="2121747" cy="43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Write(file1)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3A5FE4-76E7-4D8A-9E44-3AF2293EC658}"/>
              </a:ext>
            </a:extLst>
          </p:cNvPr>
          <p:cNvSpPr txBox="1"/>
          <p:nvPr/>
        </p:nvSpPr>
        <p:spPr>
          <a:xfrm>
            <a:off x="2358820" y="6101730"/>
            <a:ext cx="115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mlog 1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CF7D1E-513D-47FA-AD91-B33218FF1F40}"/>
              </a:ext>
            </a:extLst>
          </p:cNvPr>
          <p:cNvSpPr txBox="1"/>
          <p:nvPr/>
        </p:nvSpPr>
        <p:spPr>
          <a:xfrm>
            <a:off x="4368513" y="6101730"/>
            <a:ext cx="115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mlog 2</a:t>
            </a:r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71E4F93-3CF7-4EF3-836F-298AA16F331D}"/>
              </a:ext>
            </a:extLst>
          </p:cNvPr>
          <p:cNvSpPr/>
          <p:nvPr/>
        </p:nvSpPr>
        <p:spPr>
          <a:xfrm>
            <a:off x="2805515" y="5401103"/>
            <a:ext cx="2121747" cy="302576"/>
          </a:xfrm>
          <a:custGeom>
            <a:avLst/>
            <a:gdLst>
              <a:gd name="connsiteX0" fmla="*/ 1185 w 2631683"/>
              <a:gd name="connsiteY0" fmla="*/ 279618 h 317718"/>
              <a:gd name="connsiteX1" fmla="*/ 204385 w 2631683"/>
              <a:gd name="connsiteY1" fmla="*/ 76418 h 317718"/>
              <a:gd name="connsiteX2" fmla="*/ 1271185 w 2631683"/>
              <a:gd name="connsiteY2" fmla="*/ 218 h 317718"/>
              <a:gd name="connsiteX3" fmla="*/ 2414185 w 2631683"/>
              <a:gd name="connsiteY3" fmla="*/ 63718 h 317718"/>
              <a:gd name="connsiteX4" fmla="*/ 2630085 w 2631683"/>
              <a:gd name="connsiteY4" fmla="*/ 317718 h 31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1683" h="317718">
                <a:moveTo>
                  <a:pt x="1185" y="279618"/>
                </a:moveTo>
                <a:cubicBezTo>
                  <a:pt x="-3049" y="201301"/>
                  <a:pt x="-7282" y="122985"/>
                  <a:pt x="204385" y="76418"/>
                </a:cubicBezTo>
                <a:cubicBezTo>
                  <a:pt x="416052" y="29851"/>
                  <a:pt x="902885" y="2335"/>
                  <a:pt x="1271185" y="218"/>
                </a:cubicBezTo>
                <a:cubicBezTo>
                  <a:pt x="1639485" y="-1899"/>
                  <a:pt x="2187702" y="10801"/>
                  <a:pt x="2414185" y="63718"/>
                </a:cubicBezTo>
                <a:cubicBezTo>
                  <a:pt x="2640668" y="116635"/>
                  <a:pt x="2635376" y="217176"/>
                  <a:pt x="2630085" y="317718"/>
                </a:cubicBezTo>
              </a:path>
            </a:pathLst>
          </a:cu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9C3329-56BE-4FDF-8DB1-FB82CBFD191D}"/>
              </a:ext>
            </a:extLst>
          </p:cNvPr>
          <p:cNvSpPr/>
          <p:nvPr/>
        </p:nvSpPr>
        <p:spPr>
          <a:xfrm>
            <a:off x="7715546" y="4974670"/>
            <a:ext cx="2533226" cy="5402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inode</a:t>
            </a:r>
            <a:endParaRPr lang="ko-KR" altLang="en-US" sz="28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4B140C-6227-4276-984E-26AE4A524D74}"/>
              </a:ext>
            </a:extLst>
          </p:cNvPr>
          <p:cNvSpPr/>
          <p:nvPr/>
        </p:nvSpPr>
        <p:spPr>
          <a:xfrm>
            <a:off x="8837479" y="4974139"/>
            <a:ext cx="287426" cy="540274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B5B67E-5312-46E8-8836-242DE494B263}"/>
              </a:ext>
            </a:extLst>
          </p:cNvPr>
          <p:cNvSpPr txBox="1"/>
          <p:nvPr/>
        </p:nvSpPr>
        <p:spPr>
          <a:xfrm>
            <a:off x="7900620" y="5717956"/>
            <a:ext cx="25332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Use a global version</a:t>
            </a:r>
          </a:p>
          <a:p>
            <a:r>
              <a:rPr lang="en-US" altLang="ko-KR" sz="1600">
                <a:latin typeface="Tahoma" panose="020B0604030504040204" pitchFamily="34" charset="0"/>
                <a:cs typeface="Tahoma" panose="020B0604030504040204" pitchFamily="34" charset="0"/>
              </a:rPr>
              <a:t>number to decide the</a:t>
            </a:r>
          </a:p>
          <a:p>
            <a:r>
              <a:rPr lang="en-US" altLang="ko-KR" sz="1600">
                <a:latin typeface="Tahoma" panose="020B0604030504040204" pitchFamily="34" charset="0"/>
                <a:cs typeface="Tahoma" panose="020B0604030504040204" pitchFamily="34" charset="0"/>
              </a:rPr>
              <a:t>persistence ordering</a:t>
            </a:r>
            <a:endParaRPr lang="ko-KR" altLang="en-US" sz="160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161D0AE-470F-43A4-A6F3-227307B9577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8978900" y="5514413"/>
            <a:ext cx="2292" cy="229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73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1030" name="Picture 6" descr="Train Machine Learning Models Using CPU Multi Cores">
            <a:extLst>
              <a:ext uri="{FF2B5EF4-FFF2-40B4-BE49-F238E27FC236}">
                <a16:creationId xmlns:a16="http://schemas.microsoft.com/office/drawing/2014/main" id="{47E7CCC2-0C6D-4465-BEE8-0A643628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81" y="2776669"/>
            <a:ext cx="4577012" cy="257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B37087-C3E1-48E8-A5E6-FE2925FE78C2}"/>
              </a:ext>
            </a:extLst>
          </p:cNvPr>
          <p:cNvSpPr/>
          <p:nvPr/>
        </p:nvSpPr>
        <p:spPr>
          <a:xfrm>
            <a:off x="105195" y="729458"/>
            <a:ext cx="11848679" cy="95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bandwidth of modern storage hardware has been surging in recent years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Employing multicores for high bandwidth becomes a must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F01F2B-E201-4D20-8FB1-9307263D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71" y="1832273"/>
            <a:ext cx="4901477" cy="45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3. MAX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200782-AA2A-40C8-A3CC-2D5B8F1F5A7C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6CDAA-1332-4DA1-8F10-A919E36B1CA0}"/>
              </a:ext>
            </a:extLst>
          </p:cNvPr>
          <p:cNvSpPr txBox="1"/>
          <p:nvPr/>
        </p:nvSpPr>
        <p:spPr>
          <a:xfrm>
            <a:off x="7400685" y="1972131"/>
            <a:ext cx="3706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Reader Pass-through Semaphore</a:t>
            </a:r>
            <a:endParaRPr lang="ko-KR" altLang="en-US" sz="2000" b="1" i="1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84AE2-C5A6-4E15-9401-5BC476F91BA1}"/>
              </a:ext>
            </a:extLst>
          </p:cNvPr>
          <p:cNvSpPr txBox="1"/>
          <p:nvPr/>
        </p:nvSpPr>
        <p:spPr>
          <a:xfrm>
            <a:off x="7400685" y="3111982"/>
            <a:ext cx="4680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cell 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scale the access to IMDS</a:t>
            </a:r>
          </a:p>
          <a:p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(FS metadata, File metadata, File data)</a:t>
            </a:r>
            <a:endParaRPr lang="ko-KR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D5A74-5B89-4D0D-80D1-E278AB9EA376}"/>
              </a:ext>
            </a:extLst>
          </p:cNvPr>
          <p:cNvSpPr txBox="1"/>
          <p:nvPr/>
        </p:nvSpPr>
        <p:spPr>
          <a:xfrm>
            <a:off x="7400685" y="4712473"/>
            <a:ext cx="4153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Mlog</a:t>
            </a:r>
            <a:r>
              <a:rPr lang="en-US" altLang="ko-KR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concurrent SA and persistence</a:t>
            </a:r>
            <a:endParaRPr lang="ko-KR" altLang="en-US" sz="2000" b="1" i="1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CD622-9B89-4084-B0DD-DA3A6C14431D}"/>
              </a:ext>
            </a:extLst>
          </p:cNvPr>
          <p:cNvSpPr txBox="1"/>
          <p:nvPr/>
        </p:nvSpPr>
        <p:spPr>
          <a:xfrm>
            <a:off x="1084749" y="2095242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Concurrency Control</a:t>
            </a:r>
            <a:endParaRPr kumimoji="1"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09E0C8-C14F-4B2E-8AE7-C497B9E6264B}"/>
              </a:ext>
            </a:extLst>
          </p:cNvPr>
          <p:cNvSpPr/>
          <p:nvPr/>
        </p:nvSpPr>
        <p:spPr>
          <a:xfrm>
            <a:off x="1084749" y="3204316"/>
            <a:ext cx="24609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In-Memory</a:t>
            </a:r>
          </a:p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Structure</a:t>
            </a:r>
            <a:endParaRPr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BF78DC-E0F2-48AB-B173-A8C16DE01AA4}"/>
              </a:ext>
            </a:extLst>
          </p:cNvPr>
          <p:cNvSpPr/>
          <p:nvPr/>
        </p:nvSpPr>
        <p:spPr>
          <a:xfrm>
            <a:off x="1084749" y="4701397"/>
            <a:ext cx="2735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Allocation</a:t>
            </a:r>
            <a:endParaRPr lang="ko-Kore-KR" altLang="en-US" sz="2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오른쪽 화살표[R] 13">
            <a:extLst>
              <a:ext uri="{FF2B5EF4-FFF2-40B4-BE49-F238E27FC236}">
                <a16:creationId xmlns:a16="http://schemas.microsoft.com/office/drawing/2014/main" id="{50E2BC2A-6008-4E72-85D6-CD53AF59E372}"/>
              </a:ext>
            </a:extLst>
          </p:cNvPr>
          <p:cNvSpPr/>
          <p:nvPr/>
        </p:nvSpPr>
        <p:spPr>
          <a:xfrm>
            <a:off x="5130800" y="1921676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오른쪽 화살표[R] 18">
            <a:extLst>
              <a:ext uri="{FF2B5EF4-FFF2-40B4-BE49-F238E27FC236}">
                <a16:creationId xmlns:a16="http://schemas.microsoft.com/office/drawing/2014/main" id="{E04C10A6-8F26-4208-A5C5-8F40B16EEF11}"/>
              </a:ext>
            </a:extLst>
          </p:cNvPr>
          <p:cNvSpPr/>
          <p:nvPr/>
        </p:nvSpPr>
        <p:spPr>
          <a:xfrm>
            <a:off x="5130799" y="3184637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오른쪽 화살표[R] 20">
            <a:extLst>
              <a:ext uri="{FF2B5EF4-FFF2-40B4-BE49-F238E27FC236}">
                <a16:creationId xmlns:a16="http://schemas.microsoft.com/office/drawing/2014/main" id="{707D5B22-53E9-483A-AA36-382C5A61533B}"/>
              </a:ext>
            </a:extLst>
          </p:cNvPr>
          <p:cNvSpPr/>
          <p:nvPr/>
        </p:nvSpPr>
        <p:spPr>
          <a:xfrm>
            <a:off x="5130798" y="4533486"/>
            <a:ext cx="1521292" cy="808798"/>
          </a:xfrm>
          <a:prstGeom prst="rightArrow">
            <a:avLst>
              <a:gd name="adj1" fmla="val 2462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Picture 4" descr="Thumbs Up Happy Smiley Emoticon Clipart | i2Clipart - Royalty Free Public  Domain Clipart">
            <a:extLst>
              <a:ext uri="{FF2B5EF4-FFF2-40B4-BE49-F238E27FC236}">
                <a16:creationId xmlns:a16="http://schemas.microsoft.com/office/drawing/2014/main" id="{031AC039-9522-4002-B15D-89BC00D5F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98" y="735736"/>
            <a:ext cx="747866" cy="7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8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0D39CC-715D-4EA6-B98E-305558DA08E7}"/>
              </a:ext>
            </a:extLst>
          </p:cNvPr>
          <p:cNvSpPr/>
          <p:nvPr/>
        </p:nvSpPr>
        <p:spPr>
          <a:xfrm>
            <a:off x="402771" y="674170"/>
            <a:ext cx="11386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Evaluation Environment</a:t>
            </a:r>
            <a:endParaRPr lang="en-US" altLang="ko-KR" sz="2800" b="1" dirty="0">
              <a:solidFill>
                <a:srgbClr val="083486"/>
              </a:solidFill>
            </a:endParaRPr>
          </a:p>
          <a:p>
            <a:pPr lvl="1"/>
            <a:r>
              <a:rPr lang="en-US" altLang="ko-KR" sz="2400" dirty="0"/>
              <a:t>	</a:t>
            </a:r>
            <a:r>
              <a:rPr lang="en-US" altLang="ko-KR" sz="2400"/>
              <a:t>	</a:t>
            </a:r>
            <a:endParaRPr lang="en-US" altLang="ko-KR" sz="2400" dirty="0"/>
          </a:p>
        </p:txBody>
      </p:sp>
      <p:graphicFrame>
        <p:nvGraphicFramePr>
          <p:cNvPr id="29" name="표 5">
            <a:extLst>
              <a:ext uri="{FF2B5EF4-FFF2-40B4-BE49-F238E27FC236}">
                <a16:creationId xmlns:a16="http://schemas.microsoft.com/office/drawing/2014/main" id="{C6AE5539-DC12-4050-BACE-BC732E9C5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68195"/>
              </p:ext>
            </p:extLst>
          </p:nvPr>
        </p:nvGraphicFramePr>
        <p:xfrm>
          <a:off x="1014893" y="1465122"/>
          <a:ext cx="8433907" cy="303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9675">
                  <a:extLst>
                    <a:ext uri="{9D8B030D-6E8A-4147-A177-3AD203B41FA5}">
                      <a16:colId xmlns:a16="http://schemas.microsoft.com/office/drawing/2014/main" val="3776281665"/>
                    </a:ext>
                  </a:extLst>
                </a:gridCol>
                <a:gridCol w="6074232">
                  <a:extLst>
                    <a:ext uri="{9D8B030D-6E8A-4147-A177-3AD203B41FA5}">
                      <a16:colId xmlns:a16="http://schemas.microsoft.com/office/drawing/2014/main" val="318565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CPU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 Intel Xeon Gold 6140 CPU, each with 18 physical cores (total: 72 CPU cores)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6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Memory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250 GB DRAM (only 10% DRAM used for page cache)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9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OS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Linux vanilla kernel 4.19.11</a:t>
                      </a:r>
                      <a:endParaRPr lang="ko-KR" altLang="en-US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7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Filesystem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Ext4 / XFS / F2FS / SpanFS / MAX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6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Intel DC P3700 SSD</a:t>
                      </a:r>
                      <a:endParaRPr lang="en-US" altLang="ko-K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27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Workloads</a:t>
                      </a:r>
                      <a:endParaRPr lang="en-US" altLang="ko-KR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1) Data and metadata scalability</a:t>
                      </a:r>
                    </a:p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2) Varmail and RocksDB</a:t>
                      </a:r>
                    </a:p>
                    <a:p>
                      <a:pPr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3) Upper bound evaluation against tmpfs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09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497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8" y="79310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File Operation</a:t>
            </a:r>
            <a:endParaRPr kumimoji="1" lang="ko-Kore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D35A9F-D76C-4852-A817-1D098DF3F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4" y="1931919"/>
            <a:ext cx="5474520" cy="2716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329BC3-B04F-4905-950A-8A06AD09B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1961262"/>
            <a:ext cx="5668206" cy="27162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604CBB-1202-4A9F-A665-A2B1506CABFA}"/>
              </a:ext>
            </a:extLst>
          </p:cNvPr>
          <p:cNvSpPr txBox="1"/>
          <p:nvPr/>
        </p:nvSpPr>
        <p:spPr>
          <a:xfrm>
            <a:off x="1297183" y="4880326"/>
            <a:ext cx="4319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= 35 x </a:t>
            </a:r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F2FS in overwrite,</a:t>
            </a:r>
            <a:endParaRPr kumimoji="1" lang="en-US" altLang="en-US" b="1" i="1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F2FS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kumimoji="1" lang="ko-KR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</a:t>
            </a:r>
            <a:endParaRPr kumimoji="1" lang="en" altLang="en-US" b="1" i="1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6A848-C334-424A-BBE9-C3206F8A66E2}"/>
              </a:ext>
            </a:extLst>
          </p:cNvPr>
          <p:cNvSpPr txBox="1"/>
          <p:nvPr/>
        </p:nvSpPr>
        <p:spPr>
          <a:xfrm>
            <a:off x="7276694" y="4880326"/>
            <a:ext cx="491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= 18.6 x </a:t>
            </a:r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F2FS in create,</a:t>
            </a:r>
          </a:p>
          <a:p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= 11.5 x F2FS in unlink</a:t>
            </a:r>
            <a:endParaRPr lang="ko-KR" altLang="en-US" i="1"/>
          </a:p>
        </p:txBody>
      </p:sp>
    </p:spTree>
    <p:extLst>
      <p:ext uri="{BB962C8B-B14F-4D97-AF65-F5344CB8AC3E}">
        <p14:creationId xmlns:p14="http://schemas.microsoft.com/office/powerpoint/2010/main" val="1342200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8B9BDD-B89B-4BE5-848F-ECD1D832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31" y="2280030"/>
            <a:ext cx="5557482" cy="29065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8C15B3-A56D-4AF2-B173-EF89BCDC545D}"/>
              </a:ext>
            </a:extLst>
          </p:cNvPr>
          <p:cNvSpPr txBox="1"/>
          <p:nvPr/>
        </p:nvSpPr>
        <p:spPr>
          <a:xfrm>
            <a:off x="279918" y="793102"/>
            <a:ext cx="307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Max-mem Performance</a:t>
            </a:r>
            <a:endParaRPr kumimoji="1" lang="ko-Kore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E986F-0ADC-4075-8B9C-D7C984850CB0}"/>
              </a:ext>
            </a:extLst>
          </p:cNvPr>
          <p:cNvSpPr txBox="1"/>
          <p:nvPr/>
        </p:nvSpPr>
        <p:spPr>
          <a:xfrm>
            <a:off x="2984965" y="5410996"/>
            <a:ext cx="735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throughput of Max-mem comes close to tmpfs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A3A0F-D7A2-4B94-88F3-08D744D5597A}"/>
              </a:ext>
            </a:extLst>
          </p:cNvPr>
          <p:cNvSpPr txBox="1"/>
          <p:nvPr/>
        </p:nvSpPr>
        <p:spPr>
          <a:xfrm>
            <a:off x="803343" y="1193590"/>
            <a:ext cx="9118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Max-mem: disable fsync and page cache flushes to avoid duplicate on-disk 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tmpfs: a simple wrapper of Linux VFS, a memory-based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device: 20GB memory-backed RAMdisk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/>
              <a:t>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Macrobenchmark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79A8A-26FE-469F-BA46-11457CBF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5" y="1870199"/>
            <a:ext cx="11241069" cy="2448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FF6AAB-2A87-41AB-85C5-CB3418FA658E}"/>
              </a:ext>
            </a:extLst>
          </p:cNvPr>
          <p:cNvSpPr txBox="1"/>
          <p:nvPr/>
        </p:nvSpPr>
        <p:spPr>
          <a:xfrm>
            <a:off x="3228245" y="4841565"/>
            <a:ext cx="735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performs best among all tested file system</a:t>
            </a:r>
          </a:p>
        </p:txBody>
      </p:sp>
    </p:spTree>
    <p:extLst>
      <p:ext uri="{BB962C8B-B14F-4D97-AF65-F5344CB8AC3E}">
        <p14:creationId xmlns:p14="http://schemas.microsoft.com/office/powerpoint/2010/main" val="11795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4. </a:t>
            </a:r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6878-2BB5-4BEA-AD58-7485F67A0BA5}"/>
              </a:ext>
            </a:extLst>
          </p:cNvPr>
          <p:cNvSpPr txBox="1"/>
          <p:nvPr/>
        </p:nvSpPr>
        <p:spPr>
          <a:xfrm>
            <a:off x="279917" y="793102"/>
            <a:ext cx="55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ko-KR" b="1"/>
              <a:t>High volume utilization</a:t>
            </a:r>
            <a:endParaRPr kumimoji="1" lang="ko-Kore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D1048-AAE7-4780-A848-5CE1EE8B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85" y="1846985"/>
            <a:ext cx="7196740" cy="3443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D4B9D-0278-40A8-8113-5C5B7C649929}"/>
              </a:ext>
            </a:extLst>
          </p:cNvPr>
          <p:cNvSpPr txBox="1"/>
          <p:nvPr/>
        </p:nvSpPr>
        <p:spPr>
          <a:xfrm>
            <a:off x="3228245" y="5470739"/>
            <a:ext cx="735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en-US" b="1" i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outperforms F2FS in Fileserver and varmail</a:t>
            </a:r>
          </a:p>
        </p:txBody>
      </p:sp>
    </p:spTree>
    <p:extLst>
      <p:ext uri="{BB962C8B-B14F-4D97-AF65-F5344CB8AC3E}">
        <p14:creationId xmlns:p14="http://schemas.microsoft.com/office/powerpoint/2010/main" val="248105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" y="105962"/>
            <a:ext cx="8876963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R"/>
              <a:t>. </a:t>
            </a:r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97DA5-B5B0-064C-91E2-FF17911A4665}"/>
              </a:ext>
            </a:extLst>
          </p:cNvPr>
          <p:cNvSpPr/>
          <p:nvPr/>
        </p:nvSpPr>
        <p:spPr>
          <a:xfrm>
            <a:off x="1139273" y="2105730"/>
            <a:ext cx="10165334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Reader Pass-through semaphore for CC, file cell for IMDS and mlog for 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Outperforms modern Linux file systems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b="1"/>
              <a:t>Offers multicore scalability and fully exploits the bandwidth of NVMe SSD</a:t>
            </a:r>
            <a:endParaRPr lang="en" altLang="ko-Kore-KR" sz="2000" b="1" dirty="0"/>
          </a:p>
          <a:p>
            <a:pPr>
              <a:lnSpc>
                <a:spcPct val="150000"/>
              </a:lnSpc>
            </a:pPr>
            <a:r>
              <a:rPr lang="en" altLang="ko-Kore-KR" sz="2000"/>
              <a:t>	</a:t>
            </a:r>
            <a:endParaRPr lang="en" altLang="ko-Kore-KR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2157F-2B65-4B64-ACE4-DC11D41126C6}"/>
              </a:ext>
            </a:extLst>
          </p:cNvPr>
          <p:cNvSpPr/>
          <p:nvPr/>
        </p:nvSpPr>
        <p:spPr>
          <a:xfrm>
            <a:off x="432073" y="1351622"/>
            <a:ext cx="309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u="sng">
                <a:solidFill>
                  <a:srgbClr val="C31E3C"/>
                </a:solidFill>
              </a:rPr>
              <a:t>MAX</a:t>
            </a:r>
            <a:endParaRPr lang="en" altLang="ko-Kore-KR" sz="2800" b="1" i="1" u="sng" dirty="0">
              <a:solidFill>
                <a:srgbClr val="C31E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44795-A861-4502-B844-9606D42ED8F1}"/>
              </a:ext>
            </a:extLst>
          </p:cNvPr>
          <p:cNvSpPr/>
          <p:nvPr/>
        </p:nvSpPr>
        <p:spPr>
          <a:xfrm>
            <a:off x="1399790" y="4174007"/>
            <a:ext cx="3785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i="1" dirty="0"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https://github.</a:t>
            </a:r>
            <a:r>
              <a:rPr lang="ko-Kore-KR" altLang="en-US" i="1"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com/</a:t>
            </a:r>
            <a:r>
              <a:rPr lang="en-US" altLang="en-US" i="1"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thustorage/max</a:t>
            </a:r>
            <a:endParaRPr lang="en-US" altLang="en-US" i="1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i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6" name="Picture 8" descr="박명수의 그림자 분신술::짱공유-엽기유머">
            <a:extLst>
              <a:ext uri="{FF2B5EF4-FFF2-40B4-BE49-F238E27FC236}">
                <a16:creationId xmlns:a16="http://schemas.microsoft.com/office/drawing/2014/main" id="{8BDDF4B1-E86F-4BC0-9B6F-06D3C0F5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408" y="4189156"/>
            <a:ext cx="2743199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B4A7E75-1BED-4683-B6AF-D11255F284AE}"/>
              </a:ext>
            </a:extLst>
          </p:cNvPr>
          <p:cNvSpPr/>
          <p:nvPr/>
        </p:nvSpPr>
        <p:spPr>
          <a:xfrm>
            <a:off x="8810625" y="595799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B81174-C65F-473F-9E82-16CBEF2129A3}"/>
              </a:ext>
            </a:extLst>
          </p:cNvPr>
          <p:cNvSpPr/>
          <p:nvPr/>
        </p:nvSpPr>
        <p:spPr>
          <a:xfrm>
            <a:off x="9690119" y="595799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81754-73B5-4129-8FBF-A2BC0CD7B58E}"/>
              </a:ext>
            </a:extLst>
          </p:cNvPr>
          <p:cNvSpPr/>
          <p:nvPr/>
        </p:nvSpPr>
        <p:spPr>
          <a:xfrm>
            <a:off x="10663622" y="595799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95BF4F-5406-4ABB-8A20-9D4C47C2E47E}"/>
              </a:ext>
            </a:extLst>
          </p:cNvPr>
          <p:cNvSpPr/>
          <p:nvPr/>
        </p:nvSpPr>
        <p:spPr>
          <a:xfrm>
            <a:off x="8739271" y="530476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04AC2D-1AF4-49AF-9757-652997496836}"/>
              </a:ext>
            </a:extLst>
          </p:cNvPr>
          <p:cNvSpPr/>
          <p:nvPr/>
        </p:nvSpPr>
        <p:spPr>
          <a:xfrm>
            <a:off x="9448800" y="530476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F93CA-8224-4743-A7D0-95FC6DD9B10C}"/>
              </a:ext>
            </a:extLst>
          </p:cNvPr>
          <p:cNvSpPr/>
          <p:nvPr/>
        </p:nvSpPr>
        <p:spPr>
          <a:xfrm>
            <a:off x="10133815" y="530476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AC869D-5395-40E7-9F76-2F277014AF1B}"/>
              </a:ext>
            </a:extLst>
          </p:cNvPr>
          <p:cNvSpPr/>
          <p:nvPr/>
        </p:nvSpPr>
        <p:spPr>
          <a:xfrm>
            <a:off x="10719211" y="5304769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43262-CBFA-4896-9367-B6690A012EE8}"/>
              </a:ext>
            </a:extLst>
          </p:cNvPr>
          <p:cNvSpPr/>
          <p:nvPr/>
        </p:nvSpPr>
        <p:spPr>
          <a:xfrm>
            <a:off x="9053512" y="4949752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859FC3-71C6-4ADB-B53A-FBBF957BD326}"/>
              </a:ext>
            </a:extLst>
          </p:cNvPr>
          <p:cNvSpPr/>
          <p:nvPr/>
        </p:nvSpPr>
        <p:spPr>
          <a:xfrm>
            <a:off x="9788503" y="4949752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C1F03E-CA3F-43D6-9C66-B81371084110}"/>
              </a:ext>
            </a:extLst>
          </p:cNvPr>
          <p:cNvSpPr/>
          <p:nvPr/>
        </p:nvSpPr>
        <p:spPr>
          <a:xfrm>
            <a:off x="10577512" y="4949752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2C8738-7BE6-4A81-A9C7-7D22678AE9C7}"/>
              </a:ext>
            </a:extLst>
          </p:cNvPr>
          <p:cNvSpPr/>
          <p:nvPr/>
        </p:nvSpPr>
        <p:spPr>
          <a:xfrm>
            <a:off x="9309088" y="4661196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8556F3-918D-49B3-9768-1125698858A4}"/>
              </a:ext>
            </a:extLst>
          </p:cNvPr>
          <p:cNvSpPr/>
          <p:nvPr/>
        </p:nvSpPr>
        <p:spPr>
          <a:xfrm>
            <a:off x="10091737" y="4661196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1F6160-2EFC-465E-8C56-400D92E561C9}"/>
              </a:ext>
            </a:extLst>
          </p:cNvPr>
          <p:cNvSpPr/>
          <p:nvPr/>
        </p:nvSpPr>
        <p:spPr>
          <a:xfrm>
            <a:off x="10719210" y="4661196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EE0A8F-91FA-4576-995C-88AD2808E839}"/>
              </a:ext>
            </a:extLst>
          </p:cNvPr>
          <p:cNvSpPr/>
          <p:nvPr/>
        </p:nvSpPr>
        <p:spPr>
          <a:xfrm>
            <a:off x="8681615" y="4661196"/>
            <a:ext cx="485775" cy="123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1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94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18A23-73B7-BA4A-9BFA-F5F94C3E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0" y="2261506"/>
            <a:ext cx="12101079" cy="639243"/>
          </a:xfrm>
        </p:spPr>
        <p:txBody>
          <a:bodyPr anchor="t"/>
          <a:lstStyle/>
          <a:p>
            <a:r>
              <a:rPr kumimoji="1" lang="en-US" altLang="ko-KR" sz="3600"/>
              <a:t>MAX : A Multicore-Accelerated File System </a:t>
            </a:r>
            <a:br>
              <a:rPr kumimoji="1" lang="en-US" altLang="ko-KR" sz="3600"/>
            </a:br>
            <a:r>
              <a:rPr kumimoji="1" lang="en-US" altLang="ko-KR" sz="3600"/>
              <a:t>for Flash Storage</a:t>
            </a:r>
            <a:endParaRPr kumimoji="1"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0F9D9-C627-734C-88DB-048E5508A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34498"/>
            <a:ext cx="5938687" cy="973084"/>
          </a:xfrm>
        </p:spPr>
        <p:txBody>
          <a:bodyPr/>
          <a:lstStyle/>
          <a:p>
            <a:r>
              <a:rPr kumimoji="1" lang="en-US" altLang="ko-KR"/>
              <a:t>2021. 08. 30</a:t>
            </a:r>
            <a:endParaRPr kumimoji="1" lang="en-US" altLang="ko-KR" dirty="0"/>
          </a:p>
          <a:p>
            <a:r>
              <a:rPr kumimoji="1" lang="en-US" altLang="ko-KR" dirty="0"/>
              <a:t>Presentation by Han, </a:t>
            </a:r>
            <a:r>
              <a:rPr kumimoji="1" lang="en-US" altLang="ko-KR" dirty="0" err="1"/>
              <a:t>Yejin</a:t>
            </a:r>
            <a:endParaRPr kumimoji="1" lang="en-US" altLang="ko-KR" dirty="0"/>
          </a:p>
          <a:p>
            <a:r>
              <a:rPr kumimoji="1" lang="en-US" altLang="ko-KR"/>
              <a:t>hyj0225@</a:t>
            </a:r>
            <a:r>
              <a:rPr kumimoji="1" lang="en-US" altLang="ko-KR" dirty="0"/>
              <a:t>dankook.ac.kr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9429C1C-87C0-3B47-91E7-E27A021261E3}"/>
              </a:ext>
            </a:extLst>
          </p:cNvPr>
          <p:cNvSpPr txBox="1">
            <a:spLocks/>
          </p:cNvSpPr>
          <p:nvPr/>
        </p:nvSpPr>
        <p:spPr>
          <a:xfrm>
            <a:off x="90921" y="3748002"/>
            <a:ext cx="7069158" cy="639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Xiaojian Liao, Youyou Lu, Erci Xu, Jiwu Shu,</a:t>
            </a:r>
            <a:endParaRPr lang="en" altLang="ko-Kore-KR" sz="1400" i="1" dirty="0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" altLang="ko-Kore-KR" sz="1400" i="1">
                <a:solidFill>
                  <a:schemeClr val="bg1"/>
                </a:solidFill>
              </a:rPr>
              <a:t>In 2021 USENIX</a:t>
            </a:r>
            <a:r>
              <a:rPr lang="ko-KR" altLang="en-US" sz="1400" i="1">
                <a:solidFill>
                  <a:schemeClr val="bg1"/>
                </a:solidFill>
              </a:rPr>
              <a:t> </a:t>
            </a:r>
            <a:r>
              <a:rPr lang="en-US" altLang="ko-KR" sz="1400" i="1">
                <a:solidFill>
                  <a:schemeClr val="bg1"/>
                </a:solidFill>
              </a:rPr>
              <a:t>Annual Technical Conference</a:t>
            </a:r>
            <a:endParaRPr kumimoji="1" lang="ko-KR" altLang="en-US" sz="900" i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BD7182B-BB6C-4010-A610-5FB5DA84E4AB}"/>
              </a:ext>
            </a:extLst>
          </p:cNvPr>
          <p:cNvSpPr txBox="1">
            <a:spLocks/>
          </p:cNvSpPr>
          <p:nvPr/>
        </p:nvSpPr>
        <p:spPr>
          <a:xfrm>
            <a:off x="4388860" y="4858514"/>
            <a:ext cx="3562834" cy="639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dirty="0">
                <a:ea typeface="GungSeo" pitchFamily="2" charset="-127"/>
              </a:rPr>
              <a:t>Thank You!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67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1. Introduction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FFDEF-4E7F-4E45-923E-E26FDD27FC38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Employing multicore CPUs for high bandwidth</a:t>
            </a:r>
            <a:endParaRPr lang="en-US" altLang="ko-KR" sz="2800" b="1" dirty="0">
              <a:solidFill>
                <a:srgbClr val="083486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E10EB9-196B-49EB-83A9-07BC1007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27" y="2087536"/>
            <a:ext cx="9538447" cy="3408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6B2EA-BA26-4630-A928-9C83743B4BC2}"/>
              </a:ext>
            </a:extLst>
          </p:cNvPr>
          <p:cNvSpPr/>
          <p:nvPr/>
        </p:nvSpPr>
        <p:spPr>
          <a:xfrm>
            <a:off x="8458201" y="1939218"/>
            <a:ext cx="2705100" cy="3788482"/>
          </a:xfrm>
          <a:prstGeom prst="rect">
            <a:avLst/>
          </a:prstGeom>
          <a:noFill/>
          <a:ln w="38100">
            <a:solidFill>
              <a:srgbClr val="08348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E8756-AA62-43AE-9628-CCD5E4683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12" r="48894"/>
          <a:stretch/>
        </p:blipFill>
        <p:spPr>
          <a:xfrm>
            <a:off x="105196" y="3102107"/>
            <a:ext cx="5698445" cy="1905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C52187-0D22-4517-A0E6-21C7AD7C3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43" t="17040" r="-52"/>
          <a:stretch/>
        </p:blipFill>
        <p:spPr>
          <a:xfrm>
            <a:off x="6388361" y="3013857"/>
            <a:ext cx="5475831" cy="19940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765ED3-F312-4CCF-8FED-1F21D670E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9" t="9775" r="30864" b="81715"/>
          <a:stretch/>
        </p:blipFill>
        <p:spPr>
          <a:xfrm>
            <a:off x="396268" y="2755015"/>
            <a:ext cx="5811253" cy="204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3AEB82-7310-4E51-AE29-251111525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51" t="8201" r="2234" b="84790"/>
          <a:stretch/>
        </p:blipFill>
        <p:spPr>
          <a:xfrm>
            <a:off x="9448800" y="2791108"/>
            <a:ext cx="2153653" cy="1684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6F9DB0-3A87-40DE-BB56-1CB322E230D0}"/>
              </a:ext>
            </a:extLst>
          </p:cNvPr>
          <p:cNvSpPr/>
          <p:nvPr/>
        </p:nvSpPr>
        <p:spPr>
          <a:xfrm>
            <a:off x="402771" y="674170"/>
            <a:ext cx="113864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 scalability problem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Workload: create(), write(), fsync(), unlink()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Ideal: partition the drive and run an independent F2FS on each partition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Others: multiple CPU cores share a single drive partition</a:t>
            </a:r>
            <a:endParaRPr lang="en-US" altLang="ko-KR" sz="23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2CC0C0-4948-4DDA-AF5A-E1D72F440F02}"/>
              </a:ext>
            </a:extLst>
          </p:cNvPr>
          <p:cNvSpPr/>
          <p:nvPr/>
        </p:nvSpPr>
        <p:spPr>
          <a:xfrm>
            <a:off x="1379678" y="5441639"/>
            <a:ext cx="3525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file systems scale well on traditional storage devices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72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9E458B-2B16-4539-9A97-B15EF5BCA368}"/>
              </a:ext>
            </a:extLst>
          </p:cNvPr>
          <p:cNvSpPr/>
          <p:nvPr/>
        </p:nvSpPr>
        <p:spPr>
          <a:xfrm>
            <a:off x="1379678" y="5441639"/>
            <a:ext cx="3525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file systems scale well on traditional storage devices</a:t>
            </a:r>
            <a:endParaRPr lang="en-US" altLang="ko-KR" sz="2000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E8756-AA62-43AE-9628-CCD5E4683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12" r="48894"/>
          <a:stretch/>
        </p:blipFill>
        <p:spPr>
          <a:xfrm>
            <a:off x="105196" y="3102107"/>
            <a:ext cx="5698445" cy="1905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C52187-0D22-4517-A0E6-21C7AD7C3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43" t="17040" r="-52"/>
          <a:stretch/>
        </p:blipFill>
        <p:spPr>
          <a:xfrm>
            <a:off x="6388361" y="3013857"/>
            <a:ext cx="5475831" cy="19940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765ED3-F312-4CCF-8FED-1F21D670E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9" t="9775" r="30864" b="81715"/>
          <a:stretch/>
        </p:blipFill>
        <p:spPr>
          <a:xfrm>
            <a:off x="396268" y="2755015"/>
            <a:ext cx="5811253" cy="204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3AEB82-7310-4E51-AE29-251111525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51" t="8201" r="2234" b="84790"/>
          <a:stretch/>
        </p:blipFill>
        <p:spPr>
          <a:xfrm>
            <a:off x="9448800" y="2791108"/>
            <a:ext cx="2153653" cy="1684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A93ACA0-59F4-4454-ABC2-07492255A484}"/>
              </a:ext>
            </a:extLst>
          </p:cNvPr>
          <p:cNvSpPr/>
          <p:nvPr/>
        </p:nvSpPr>
        <p:spPr>
          <a:xfrm>
            <a:off x="6207521" y="2578362"/>
            <a:ext cx="5837509" cy="24895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7370D-98A6-4A3F-B441-621FAB6C8D35}"/>
              </a:ext>
            </a:extLst>
          </p:cNvPr>
          <p:cNvSpPr txBox="1"/>
          <p:nvPr/>
        </p:nvSpPr>
        <p:spPr>
          <a:xfrm>
            <a:off x="6650098" y="5445456"/>
            <a:ext cx="53949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Cannot efficiently utilize the bandwidth </a:t>
            </a:r>
          </a:p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high performance drives!!!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9FA7D7-0A1A-442E-B7D4-4D0B609EA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483" y="5814632"/>
            <a:ext cx="642002" cy="6455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05E696-973F-491B-9026-F81C8945FDB3}"/>
              </a:ext>
            </a:extLst>
          </p:cNvPr>
          <p:cNvSpPr/>
          <p:nvPr/>
        </p:nvSpPr>
        <p:spPr>
          <a:xfrm>
            <a:off x="224279" y="2542390"/>
            <a:ext cx="5938396" cy="3859150"/>
          </a:xfrm>
          <a:prstGeom prst="rect">
            <a:avLst/>
          </a:prstGeom>
          <a:solidFill>
            <a:schemeClr val="bg1">
              <a:alpha val="84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3661A-04D3-4154-9553-DFE0AA320F52}"/>
              </a:ext>
            </a:extLst>
          </p:cNvPr>
          <p:cNvSpPr/>
          <p:nvPr/>
        </p:nvSpPr>
        <p:spPr>
          <a:xfrm>
            <a:off x="402771" y="674170"/>
            <a:ext cx="1138645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 scalability problem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Workload: create(), write(), fsync(), unlink()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Ideal: partition the drive and run an independent F2FS on each partition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Others: multiple CPU cores share a single drive partition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DADE31C-C523-4409-9AF3-4D9DE437CE0C}"/>
              </a:ext>
            </a:extLst>
          </p:cNvPr>
          <p:cNvCxnSpPr>
            <a:cxnSpLocks/>
          </p:cNvCxnSpPr>
          <p:nvPr/>
        </p:nvCxnSpPr>
        <p:spPr>
          <a:xfrm>
            <a:off x="7263130" y="4246150"/>
            <a:ext cx="1531620" cy="80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2D473EC7-57F3-4011-8B55-5F23369726D4}"/>
              </a:ext>
            </a:extLst>
          </p:cNvPr>
          <p:cNvSpPr/>
          <p:nvPr/>
        </p:nvSpPr>
        <p:spPr>
          <a:xfrm>
            <a:off x="8180522" y="3528388"/>
            <a:ext cx="141270" cy="6217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8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A5ED916-94A4-4D8B-960E-64F946746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415" r="10453" b="59320"/>
          <a:stretch/>
        </p:blipFill>
        <p:spPr bwMode="auto">
          <a:xfrm>
            <a:off x="1517521" y="5679755"/>
            <a:ext cx="3430815" cy="74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A27DA2-E40F-4AB3-A260-281505050DEC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 scalability problem: File system</a:t>
            </a:r>
            <a:endParaRPr lang="en-US" altLang="ko-KR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931DD-4F77-4E8A-A2D4-DC8C4739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17" y="1797858"/>
            <a:ext cx="571580" cy="571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F5BBF2-46CB-4A83-9B27-E214070F8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86" y="1797858"/>
            <a:ext cx="571580" cy="571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1C8BBA-EF64-4547-98D0-65C56402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836" y="1797858"/>
            <a:ext cx="571580" cy="571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7D0E0E-B46A-407A-BA9F-357EE848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886" y="1797858"/>
            <a:ext cx="571580" cy="5715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D1A271-1852-4A09-A8E8-FDBBF6CC40E1}"/>
              </a:ext>
            </a:extLst>
          </p:cNvPr>
          <p:cNvSpPr/>
          <p:nvPr/>
        </p:nvSpPr>
        <p:spPr>
          <a:xfrm>
            <a:off x="1162736" y="3511321"/>
            <a:ext cx="4057730" cy="13162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Multi-queue block device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E2DFF-2712-4930-A975-AE2233C77E82}"/>
              </a:ext>
            </a:extLst>
          </p:cNvPr>
          <p:cNvSpPr/>
          <p:nvPr/>
        </p:nvSpPr>
        <p:spPr>
          <a:xfrm>
            <a:off x="1162736" y="5076927"/>
            <a:ext cx="4057730" cy="4520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NVMe controller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NVMe 1.4 사양 공개, 향상된 성능 및 신뢰성 최적화">
            <a:extLst>
              <a:ext uri="{FF2B5EF4-FFF2-40B4-BE49-F238E27FC236}">
                <a16:creationId xmlns:a16="http://schemas.microsoft.com/office/drawing/2014/main" id="{F5100631-BD72-49FC-A22B-44560E8F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025" y="5302933"/>
            <a:ext cx="1694557" cy="6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D680405-102B-4AB6-A657-E30392455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199" y="3700848"/>
            <a:ext cx="696346" cy="65722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21B452-BAB6-4ACB-B2A8-2337557B2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458" y="3700848"/>
            <a:ext cx="696346" cy="65722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2EBF6D9-EAAF-488D-A8D5-F65D0B640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7" y="3700848"/>
            <a:ext cx="696346" cy="65722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BFED86A-BC3E-4D0A-846D-27D3182A6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976" y="3700848"/>
            <a:ext cx="696346" cy="657226"/>
          </a:xfrm>
          <a:prstGeom prst="rect">
            <a:avLst/>
          </a:prstGeom>
        </p:spPr>
      </p:pic>
      <p:sp>
        <p:nvSpPr>
          <p:cNvPr id="45" name="화살표: 위쪽/아래쪽 44">
            <a:extLst>
              <a:ext uri="{FF2B5EF4-FFF2-40B4-BE49-F238E27FC236}">
                <a16:creationId xmlns:a16="http://schemas.microsoft.com/office/drawing/2014/main" id="{3863F39E-3D54-4D39-8CA8-18482519E74B}"/>
              </a:ext>
            </a:extLst>
          </p:cNvPr>
          <p:cNvSpPr/>
          <p:nvPr/>
        </p:nvSpPr>
        <p:spPr>
          <a:xfrm>
            <a:off x="1796453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위쪽/아래쪽 57">
            <a:extLst>
              <a:ext uri="{FF2B5EF4-FFF2-40B4-BE49-F238E27FC236}">
                <a16:creationId xmlns:a16="http://schemas.microsoft.com/office/drawing/2014/main" id="{7915CED2-F00F-42CA-BF9B-FF20405BA508}"/>
              </a:ext>
            </a:extLst>
          </p:cNvPr>
          <p:cNvSpPr/>
          <p:nvPr/>
        </p:nvSpPr>
        <p:spPr>
          <a:xfrm>
            <a:off x="2716927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위쪽/아래쪽 58">
            <a:extLst>
              <a:ext uri="{FF2B5EF4-FFF2-40B4-BE49-F238E27FC236}">
                <a16:creationId xmlns:a16="http://schemas.microsoft.com/office/drawing/2014/main" id="{C907936F-83FD-42B5-8840-2E6F26C6C8A8}"/>
              </a:ext>
            </a:extLst>
          </p:cNvPr>
          <p:cNvSpPr/>
          <p:nvPr/>
        </p:nvSpPr>
        <p:spPr>
          <a:xfrm>
            <a:off x="3645311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위쪽/아래쪽 59">
            <a:extLst>
              <a:ext uri="{FF2B5EF4-FFF2-40B4-BE49-F238E27FC236}">
                <a16:creationId xmlns:a16="http://schemas.microsoft.com/office/drawing/2014/main" id="{BE9FCA62-FA7E-4153-AC63-E36AE82FAAD4}"/>
              </a:ext>
            </a:extLst>
          </p:cNvPr>
          <p:cNvSpPr/>
          <p:nvPr/>
        </p:nvSpPr>
        <p:spPr>
          <a:xfrm>
            <a:off x="4474421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ABCCFB-0471-489E-B185-4D1E60BE4F2E}"/>
              </a:ext>
            </a:extLst>
          </p:cNvPr>
          <p:cNvSpPr/>
          <p:nvPr/>
        </p:nvSpPr>
        <p:spPr>
          <a:xfrm>
            <a:off x="1611461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55418D9-807A-44D4-83DB-1AD00C413280}"/>
              </a:ext>
            </a:extLst>
          </p:cNvPr>
          <p:cNvSpPr/>
          <p:nvPr/>
        </p:nvSpPr>
        <p:spPr>
          <a:xfrm>
            <a:off x="2545452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4E8E29-683C-4EC3-AB2C-7348A22533D9}"/>
              </a:ext>
            </a:extLst>
          </p:cNvPr>
          <p:cNvSpPr/>
          <p:nvPr/>
        </p:nvSpPr>
        <p:spPr>
          <a:xfrm>
            <a:off x="3486836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089165-80C3-4083-8270-10E4395352CE}"/>
              </a:ext>
            </a:extLst>
          </p:cNvPr>
          <p:cNvSpPr/>
          <p:nvPr/>
        </p:nvSpPr>
        <p:spPr>
          <a:xfrm>
            <a:off x="4294630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6E5BBE-3E4B-4582-BE97-03D122FCA89D}"/>
              </a:ext>
            </a:extLst>
          </p:cNvPr>
          <p:cNvSpPr/>
          <p:nvPr/>
        </p:nvSpPr>
        <p:spPr>
          <a:xfrm>
            <a:off x="1261630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666B16-67DF-435D-9888-8FC8AD280F7E}"/>
              </a:ext>
            </a:extLst>
          </p:cNvPr>
          <p:cNvSpPr/>
          <p:nvPr/>
        </p:nvSpPr>
        <p:spPr>
          <a:xfrm>
            <a:off x="2400116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4AF4AD8-82E2-4DD6-9AA1-933C390B8323}"/>
              </a:ext>
            </a:extLst>
          </p:cNvPr>
          <p:cNvSpPr/>
          <p:nvPr/>
        </p:nvSpPr>
        <p:spPr>
          <a:xfrm>
            <a:off x="3559785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694D7F-D89A-4CC8-89B4-F5B040C9B34B}"/>
              </a:ext>
            </a:extLst>
          </p:cNvPr>
          <p:cNvSpPr/>
          <p:nvPr/>
        </p:nvSpPr>
        <p:spPr>
          <a:xfrm>
            <a:off x="4719453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2AFB15-C85D-41A7-A8CC-638A4D9DD143}"/>
              </a:ext>
            </a:extLst>
          </p:cNvPr>
          <p:cNvSpPr txBox="1"/>
          <p:nvPr/>
        </p:nvSpPr>
        <p:spPr>
          <a:xfrm>
            <a:off x="5993352" y="1779215"/>
            <a:ext cx="2574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Concurrent I/Os and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Multicore CPUs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F3069D-485E-4383-B9E6-899C38F61320}"/>
              </a:ext>
            </a:extLst>
          </p:cNvPr>
          <p:cNvSpPr txBox="1"/>
          <p:nvPr/>
        </p:nvSpPr>
        <p:spPr>
          <a:xfrm>
            <a:off x="6045222" y="3646212"/>
            <a:ext cx="33208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Multicore-friendly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of block layer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device driver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03205B-E37E-4C19-9AE3-D3B04851987B}"/>
              </a:ext>
            </a:extLst>
          </p:cNvPr>
          <p:cNvSpPr txBox="1"/>
          <p:nvPr/>
        </p:nvSpPr>
        <p:spPr>
          <a:xfrm>
            <a:off x="6007500" y="5242917"/>
            <a:ext cx="3320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internal data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Parallelism of the SSD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" name="그림 80" descr="텍스트이(가) 표시된 사진&#10;&#10;자동 생성된 설명">
            <a:extLst>
              <a:ext uri="{FF2B5EF4-FFF2-40B4-BE49-F238E27FC236}">
                <a16:creationId xmlns:a16="http://schemas.microsoft.com/office/drawing/2014/main" id="{FB8FD4CD-160A-42BB-9C7F-3A90FD758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823" y="3827495"/>
            <a:ext cx="2750194" cy="6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A5ED916-94A4-4D8B-960E-64F946746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415" r="10453" b="59320"/>
          <a:stretch/>
        </p:blipFill>
        <p:spPr bwMode="auto">
          <a:xfrm>
            <a:off x="1517521" y="5679755"/>
            <a:ext cx="3430815" cy="74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A27DA2-E40F-4AB3-A260-281505050DEC}"/>
              </a:ext>
            </a:extLst>
          </p:cNvPr>
          <p:cNvSpPr/>
          <p:nvPr/>
        </p:nvSpPr>
        <p:spPr>
          <a:xfrm>
            <a:off x="402771" y="674170"/>
            <a:ext cx="11386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Multicore scalability problem: File system</a:t>
            </a:r>
            <a:endParaRPr lang="en-US" altLang="ko-KR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931DD-4F77-4E8A-A2D4-DC8C4739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17" y="1797858"/>
            <a:ext cx="571580" cy="571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F5BBF2-46CB-4A83-9B27-E214070F8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86" y="1797858"/>
            <a:ext cx="571580" cy="571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1C8BBA-EF64-4547-98D0-65C56402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836" y="1797858"/>
            <a:ext cx="571580" cy="571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7D0E0E-B46A-407A-BA9F-357EE848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886" y="1797858"/>
            <a:ext cx="571580" cy="5715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D1A271-1852-4A09-A8E8-FDBBF6CC40E1}"/>
              </a:ext>
            </a:extLst>
          </p:cNvPr>
          <p:cNvSpPr/>
          <p:nvPr/>
        </p:nvSpPr>
        <p:spPr>
          <a:xfrm>
            <a:off x="1162736" y="3511321"/>
            <a:ext cx="4057730" cy="13162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Multi-queue block device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E2DFF-2712-4930-A975-AE2233C77E82}"/>
              </a:ext>
            </a:extLst>
          </p:cNvPr>
          <p:cNvSpPr/>
          <p:nvPr/>
        </p:nvSpPr>
        <p:spPr>
          <a:xfrm>
            <a:off x="1162736" y="5076927"/>
            <a:ext cx="4057730" cy="4520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NVMe controller</a:t>
            </a:r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NVMe 1.4 사양 공개, 향상된 성능 및 신뢰성 최적화">
            <a:extLst>
              <a:ext uri="{FF2B5EF4-FFF2-40B4-BE49-F238E27FC236}">
                <a16:creationId xmlns:a16="http://schemas.microsoft.com/office/drawing/2014/main" id="{F5100631-BD72-49FC-A22B-44560E8F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025" y="5302933"/>
            <a:ext cx="1694557" cy="6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D680405-102B-4AB6-A657-E30392455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199" y="3700848"/>
            <a:ext cx="696346" cy="65722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21B452-BAB6-4ACB-B2A8-2337557B2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458" y="3700848"/>
            <a:ext cx="696346" cy="65722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2EBF6D9-EAAF-488D-A8D5-F65D0B640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717" y="3700848"/>
            <a:ext cx="696346" cy="65722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BFED86A-BC3E-4D0A-846D-27D3182A6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976" y="3700848"/>
            <a:ext cx="696346" cy="657226"/>
          </a:xfrm>
          <a:prstGeom prst="rect">
            <a:avLst/>
          </a:prstGeom>
        </p:spPr>
      </p:pic>
      <p:sp>
        <p:nvSpPr>
          <p:cNvPr id="45" name="화살표: 위쪽/아래쪽 44">
            <a:extLst>
              <a:ext uri="{FF2B5EF4-FFF2-40B4-BE49-F238E27FC236}">
                <a16:creationId xmlns:a16="http://schemas.microsoft.com/office/drawing/2014/main" id="{3863F39E-3D54-4D39-8CA8-18482519E74B}"/>
              </a:ext>
            </a:extLst>
          </p:cNvPr>
          <p:cNvSpPr/>
          <p:nvPr/>
        </p:nvSpPr>
        <p:spPr>
          <a:xfrm>
            <a:off x="1796453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위쪽/아래쪽 57">
            <a:extLst>
              <a:ext uri="{FF2B5EF4-FFF2-40B4-BE49-F238E27FC236}">
                <a16:creationId xmlns:a16="http://schemas.microsoft.com/office/drawing/2014/main" id="{7915CED2-F00F-42CA-BF9B-FF20405BA508}"/>
              </a:ext>
            </a:extLst>
          </p:cNvPr>
          <p:cNvSpPr/>
          <p:nvPr/>
        </p:nvSpPr>
        <p:spPr>
          <a:xfrm>
            <a:off x="2716927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위쪽/아래쪽 58">
            <a:extLst>
              <a:ext uri="{FF2B5EF4-FFF2-40B4-BE49-F238E27FC236}">
                <a16:creationId xmlns:a16="http://schemas.microsoft.com/office/drawing/2014/main" id="{C907936F-83FD-42B5-8840-2E6F26C6C8A8}"/>
              </a:ext>
            </a:extLst>
          </p:cNvPr>
          <p:cNvSpPr/>
          <p:nvPr/>
        </p:nvSpPr>
        <p:spPr>
          <a:xfrm>
            <a:off x="3645311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위쪽/아래쪽 59">
            <a:extLst>
              <a:ext uri="{FF2B5EF4-FFF2-40B4-BE49-F238E27FC236}">
                <a16:creationId xmlns:a16="http://schemas.microsoft.com/office/drawing/2014/main" id="{BE9FCA62-FA7E-4153-AC63-E36AE82FAAD4}"/>
              </a:ext>
            </a:extLst>
          </p:cNvPr>
          <p:cNvSpPr/>
          <p:nvPr/>
        </p:nvSpPr>
        <p:spPr>
          <a:xfrm>
            <a:off x="4474421" y="5453750"/>
            <a:ext cx="212588" cy="45201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ABCCFB-0471-489E-B185-4D1E60BE4F2E}"/>
              </a:ext>
            </a:extLst>
          </p:cNvPr>
          <p:cNvSpPr/>
          <p:nvPr/>
        </p:nvSpPr>
        <p:spPr>
          <a:xfrm>
            <a:off x="1611461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55418D9-807A-44D4-83DB-1AD00C413280}"/>
              </a:ext>
            </a:extLst>
          </p:cNvPr>
          <p:cNvSpPr/>
          <p:nvPr/>
        </p:nvSpPr>
        <p:spPr>
          <a:xfrm>
            <a:off x="2545452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4E8E29-683C-4EC3-AB2C-7348A22533D9}"/>
              </a:ext>
            </a:extLst>
          </p:cNvPr>
          <p:cNvSpPr/>
          <p:nvPr/>
        </p:nvSpPr>
        <p:spPr>
          <a:xfrm>
            <a:off x="3486836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089165-80C3-4083-8270-10E4395352CE}"/>
              </a:ext>
            </a:extLst>
          </p:cNvPr>
          <p:cNvSpPr/>
          <p:nvPr/>
        </p:nvSpPr>
        <p:spPr>
          <a:xfrm>
            <a:off x="4294630" y="5866661"/>
            <a:ext cx="555537" cy="293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</a:t>
            </a:r>
            <a:endParaRPr lang="ko-KR" altLang="en-US" sz="140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6E5BBE-3E4B-4582-BE97-03D122FCA89D}"/>
              </a:ext>
            </a:extLst>
          </p:cNvPr>
          <p:cNvSpPr/>
          <p:nvPr/>
        </p:nvSpPr>
        <p:spPr>
          <a:xfrm>
            <a:off x="1261630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666B16-67DF-435D-9888-8FC8AD280F7E}"/>
              </a:ext>
            </a:extLst>
          </p:cNvPr>
          <p:cNvSpPr/>
          <p:nvPr/>
        </p:nvSpPr>
        <p:spPr>
          <a:xfrm>
            <a:off x="2400116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4AF4AD8-82E2-4DD6-9AA1-933C390B8323}"/>
              </a:ext>
            </a:extLst>
          </p:cNvPr>
          <p:cNvSpPr/>
          <p:nvPr/>
        </p:nvSpPr>
        <p:spPr>
          <a:xfrm>
            <a:off x="3559785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694D7F-D89A-4CC8-89B4-F5B040C9B34B}"/>
              </a:ext>
            </a:extLst>
          </p:cNvPr>
          <p:cNvSpPr/>
          <p:nvPr/>
        </p:nvSpPr>
        <p:spPr>
          <a:xfrm>
            <a:off x="4719453" y="1847296"/>
            <a:ext cx="399402" cy="45201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endParaRPr lang="ko-KR" altLang="en-US" sz="80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2AFB15-C85D-41A7-A8CC-638A4D9DD143}"/>
              </a:ext>
            </a:extLst>
          </p:cNvPr>
          <p:cNvSpPr txBox="1"/>
          <p:nvPr/>
        </p:nvSpPr>
        <p:spPr>
          <a:xfrm>
            <a:off x="5993352" y="1779215"/>
            <a:ext cx="2574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Concurrent I/Os and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Multicore CPUs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F3069D-485E-4383-B9E6-899C38F61320}"/>
              </a:ext>
            </a:extLst>
          </p:cNvPr>
          <p:cNvSpPr txBox="1"/>
          <p:nvPr/>
        </p:nvSpPr>
        <p:spPr>
          <a:xfrm>
            <a:off x="6045222" y="3646212"/>
            <a:ext cx="33208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Multicore-friendly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of block layer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device driver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03205B-E37E-4C19-9AE3-D3B04851987B}"/>
              </a:ext>
            </a:extLst>
          </p:cNvPr>
          <p:cNvSpPr txBox="1"/>
          <p:nvPr/>
        </p:nvSpPr>
        <p:spPr>
          <a:xfrm>
            <a:off x="6007500" y="5242917"/>
            <a:ext cx="3320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internal data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Parallelism of the SSD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" name="그림 80" descr="텍스트이(가) 표시된 사진&#10;&#10;자동 생성된 설명">
            <a:extLst>
              <a:ext uri="{FF2B5EF4-FFF2-40B4-BE49-F238E27FC236}">
                <a16:creationId xmlns:a16="http://schemas.microsoft.com/office/drawing/2014/main" id="{FB8FD4CD-160A-42BB-9C7F-3A90FD758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823" y="3827495"/>
            <a:ext cx="2750194" cy="68963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A016D9-1ECA-4CAC-9F0D-78B5ABE1E910}"/>
              </a:ext>
            </a:extLst>
          </p:cNvPr>
          <p:cNvSpPr/>
          <p:nvPr/>
        </p:nvSpPr>
        <p:spPr>
          <a:xfrm>
            <a:off x="1162736" y="2604765"/>
            <a:ext cx="4057730" cy="657225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System</a:t>
            </a:r>
            <a:endParaRPr lang="ko-KR" altLang="en-US" sz="2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CC5934D-6EDF-4E46-A559-084B99CEA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22" b="97500" l="5028" r="96369">
                        <a14:foregroundMark x1="51955" y1="6667" x2="51955" y2="6667"/>
                        <a14:foregroundMark x1="92737" y1="49167" x2="92737" y2="49167"/>
                        <a14:foregroundMark x1="47765" y1="93611" x2="47765" y2="93611"/>
                        <a14:foregroundMark x1="5307" y1="48611" x2="5307" y2="48611"/>
                        <a14:foregroundMark x1="96927" y1="45000" x2="96927" y2="45000"/>
                        <a14:foregroundMark x1="77933" y1="93611" x2="77933" y2="93611"/>
                        <a14:foregroundMark x1="55866" y1="97500" x2="55866" y2="97500"/>
                        <a14:foregroundMark x1="48883" y1="2222" x2="48883" y2="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326" y="2454535"/>
            <a:ext cx="452280" cy="454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CEC24AC-5EFC-4165-9B23-C8CA0BC7937F}"/>
              </a:ext>
            </a:extLst>
          </p:cNvPr>
          <p:cNvSpPr txBox="1"/>
          <p:nvPr/>
        </p:nvSpPr>
        <p:spPr>
          <a:xfrm>
            <a:off x="6045221" y="2579434"/>
            <a:ext cx="3320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system becomes the scalability bottleneck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6C15B71-8D5F-4CDB-8B4C-BC48554B2B2D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5220466" y="2933377"/>
            <a:ext cx="824755" cy="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2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8B6F35FB-CC88-F841-B24E-1DA42009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/>
              <a:t>2. Motivation</a:t>
            </a:r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762ADDB-2946-8140-B384-A574364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E9C-B188-D646-AA46-64DB2324B3B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66A2C3-AF86-4BC7-9E7B-EE8E9192A174}"/>
              </a:ext>
            </a:extLst>
          </p:cNvPr>
          <p:cNvSpPr txBox="1"/>
          <p:nvPr/>
        </p:nvSpPr>
        <p:spPr>
          <a:xfrm>
            <a:off x="6889692" y="2659771"/>
            <a:ext cx="4887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51%</a:t>
            </a:r>
            <a:r>
              <a:rPr lang="en-US" altLang="ko-K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 cycles for locking on </a:t>
            </a: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write()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D280752-7C46-47E7-BB3E-649DC0243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85" b="13161"/>
          <a:stretch/>
        </p:blipFill>
        <p:spPr>
          <a:xfrm>
            <a:off x="997054" y="2301511"/>
            <a:ext cx="5740433" cy="357161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DCD2F-43D2-4528-B938-95E58878D1E4}"/>
              </a:ext>
            </a:extLst>
          </p:cNvPr>
          <p:cNvSpPr/>
          <p:nvPr/>
        </p:nvSpPr>
        <p:spPr>
          <a:xfrm>
            <a:off x="4666026" y="2753017"/>
            <a:ext cx="2071461" cy="2136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84D71E-DD3F-4C7F-944F-73369FC32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14" y="5934823"/>
            <a:ext cx="4734586" cy="30484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992B1A-FFC1-4F8B-A60C-7A48A7E3FC77}"/>
              </a:ext>
            </a:extLst>
          </p:cNvPr>
          <p:cNvSpPr/>
          <p:nvPr/>
        </p:nvSpPr>
        <p:spPr>
          <a:xfrm>
            <a:off x="4666026" y="3053498"/>
            <a:ext cx="2071461" cy="9427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9B37A0-D6DE-4F9D-9DD4-29DE73F4F59A}"/>
              </a:ext>
            </a:extLst>
          </p:cNvPr>
          <p:cNvSpPr/>
          <p:nvPr/>
        </p:nvSpPr>
        <p:spPr>
          <a:xfrm>
            <a:off x="4666026" y="4076743"/>
            <a:ext cx="2071461" cy="11782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EF7E9A-44E2-4CFC-82BF-6817F11F399A}"/>
              </a:ext>
            </a:extLst>
          </p:cNvPr>
          <p:cNvSpPr/>
          <p:nvPr/>
        </p:nvSpPr>
        <p:spPr>
          <a:xfrm>
            <a:off x="4666026" y="5320742"/>
            <a:ext cx="2071461" cy="4979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423BC3-C16C-495C-82F6-74AE1499244E}"/>
              </a:ext>
            </a:extLst>
          </p:cNvPr>
          <p:cNvSpPr txBox="1"/>
          <p:nvPr/>
        </p:nvSpPr>
        <p:spPr>
          <a:xfrm>
            <a:off x="6901893" y="3312752"/>
            <a:ext cx="4631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10% 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 cycles for locking on </a:t>
            </a: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create()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C360B-419D-4729-A4B6-439E013A0BFB}"/>
              </a:ext>
            </a:extLst>
          </p:cNvPr>
          <p:cNvSpPr txBox="1"/>
          <p:nvPr/>
        </p:nvSpPr>
        <p:spPr>
          <a:xfrm>
            <a:off x="6889693" y="4442306"/>
            <a:ext cx="4887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37% 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 cycles for locking on </a:t>
            </a: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unlink()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7B81AC-5890-4762-95C6-6D5A01E1EB8E}"/>
              </a:ext>
            </a:extLst>
          </p:cNvPr>
          <p:cNvSpPr txBox="1"/>
          <p:nvPr/>
        </p:nvSpPr>
        <p:spPr>
          <a:xfrm>
            <a:off x="6901893" y="5343287"/>
            <a:ext cx="4887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45%</a:t>
            </a:r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CPU cycles for locking on </a:t>
            </a:r>
            <a:r>
              <a:rPr lang="en-US" altLang="ko-KR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fsync()</a:t>
            </a:r>
            <a:endParaRPr lang="ko-KR" altLang="en-US" sz="2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2DF7EC-AF09-4DE5-881E-9AA585DFED4F}"/>
              </a:ext>
            </a:extLst>
          </p:cNvPr>
          <p:cNvSpPr/>
          <p:nvPr/>
        </p:nvSpPr>
        <p:spPr>
          <a:xfrm>
            <a:off x="402771" y="674170"/>
            <a:ext cx="1138645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rgbClr val="083486"/>
                </a:solidFill>
              </a:rPr>
              <a:t>What are the root causes of poor scalability in F2FS?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Lock contention from unscalable data structure cause CPU overhead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300"/>
              <a:t>Lock level: Concurrency Control, In-Memory Data Structure, Space Allocation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85129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69931858F8C4396FB78763B0315F2" ma:contentTypeVersion="2" ma:contentTypeDescription="새 문서를 만듭니다." ma:contentTypeScope="" ma:versionID="94bc139aba876dd35c55247a99b9080c">
  <xsd:schema xmlns:xsd="http://www.w3.org/2001/XMLSchema" xmlns:xs="http://www.w3.org/2001/XMLSchema" xmlns:p="http://schemas.microsoft.com/office/2006/metadata/properties" xmlns:ns3="66be011d-2328-4583-a291-349f9c82bad5" targetNamespace="http://schemas.microsoft.com/office/2006/metadata/properties" ma:root="true" ma:fieldsID="1546cc82adf5f0107f9fc06e4ef10fde" ns3:_="">
    <xsd:import namespace="66be011d-2328-4583-a291-349f9c82ba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e011d-2328-4583-a291-349f9c82ba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81267D-22AC-4ACE-B3FB-D9A6355E6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62CBA2-CB75-4903-97D0-B55D33086229}">
  <ds:schemaRefs>
    <ds:schemaRef ds:uri="66be011d-2328-4583-a291-349f9c82bad5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8C267D4-6D22-4FCC-8DCA-682BD5B7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e011d-2328-4583-a291-349f9c82ba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18204</TotalTime>
  <Words>2384</Words>
  <Application>Microsoft Office PowerPoint</Application>
  <PresentationFormat>와이드스크린</PresentationFormat>
  <Paragraphs>689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Arial</vt:lpstr>
      <vt:lpstr>Cambria Math</vt:lpstr>
      <vt:lpstr>Tahoma</vt:lpstr>
      <vt:lpstr>Wingdings</vt:lpstr>
      <vt:lpstr>Office 테마</vt:lpstr>
      <vt:lpstr>MAX : A Multicore-Accelerated File System  for Flash Storage</vt:lpstr>
      <vt:lpstr>PowerPoint 프레젠테이션</vt:lpstr>
      <vt:lpstr>1. Introduction</vt:lpstr>
      <vt:lpstr>1. Introduction</vt:lpstr>
      <vt:lpstr>2. Motivation</vt:lpstr>
      <vt:lpstr>2. Motivation</vt:lpstr>
      <vt:lpstr>2. Motivation</vt:lpstr>
      <vt:lpstr>2. Motivation</vt:lpstr>
      <vt:lpstr>2. Motivation</vt:lpstr>
      <vt:lpstr>2. Motivation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3. MAX</vt:lpstr>
      <vt:lpstr>4. Evaluation</vt:lpstr>
      <vt:lpstr>4. Evaluation</vt:lpstr>
      <vt:lpstr>4. Evaluation</vt:lpstr>
      <vt:lpstr>4. Evaluation</vt:lpstr>
      <vt:lpstr>4. Evaluation</vt:lpstr>
      <vt:lpstr>5. Conclusion</vt:lpstr>
      <vt:lpstr>MAX : A Multicore-Accelerated File System  for Flash Storage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F2FS : A New File System for Flash Storage</dc:title>
  <dc:creator>한예진</dc:creator>
  <cp:lastModifiedBy>한 예진</cp:lastModifiedBy>
  <cp:revision>306</cp:revision>
  <cp:lastPrinted>2020-08-08T02:56:56Z</cp:lastPrinted>
  <dcterms:created xsi:type="dcterms:W3CDTF">2019-06-24T08:20:15Z</dcterms:created>
  <dcterms:modified xsi:type="dcterms:W3CDTF">2021-08-30T15:40:01Z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0x010100D0C69931858F8C4396FB78763B0315F2</vt:lpwstr>
  </property>
</Properties>
</file>